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2.xml" ContentType="application/vnd.openxmlformats-officedocument.presentationml.notesSlide+xml"/>
  <Override PartName="/ppt/ink/ink34.xml" ContentType="application/inkml+xml"/>
  <Override PartName="/ppt/notesSlides/notesSlide3.xml" ContentType="application/vnd.openxmlformats-officedocument.presentationml.notesSlide+xml"/>
  <Override PartName="/ppt/ink/ink35.xml" ContentType="application/inkml+xml"/>
  <Override PartName="/ppt/notesSlides/notesSlide4.xml" ContentType="application/vnd.openxmlformats-officedocument.presentationml.notesSlide+xml"/>
  <Override PartName="/ppt/ink/ink36.xml" ContentType="application/inkml+xml"/>
  <Override PartName="/ppt/notesSlides/notesSlide5.xml" ContentType="application/vnd.openxmlformats-officedocument.presentationml.notesSlide+xml"/>
  <Override PartName="/ppt/ink/ink37.xml" ContentType="application/inkml+xml"/>
  <Override PartName="/ppt/notesSlides/notesSlide6.xml" ContentType="application/vnd.openxmlformats-officedocument.presentationml.notesSlide+xml"/>
  <Override PartName="/ppt/ink/ink38.xml" ContentType="application/inkml+xml"/>
  <Override PartName="/ppt/notesSlides/notesSlide7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sldIdLst>
    <p:sldId id="256" r:id="rId5"/>
    <p:sldId id="261" r:id="rId6"/>
    <p:sldId id="260" r:id="rId7"/>
    <p:sldId id="264" r:id="rId8"/>
    <p:sldId id="259" r:id="rId9"/>
    <p:sldId id="299" r:id="rId10"/>
    <p:sldId id="262" r:id="rId11"/>
    <p:sldId id="266" r:id="rId12"/>
    <p:sldId id="267" r:id="rId13"/>
    <p:sldId id="268" r:id="rId14"/>
    <p:sldId id="269" r:id="rId15"/>
    <p:sldId id="279" r:id="rId16"/>
    <p:sldId id="270" r:id="rId17"/>
    <p:sldId id="271" r:id="rId18"/>
    <p:sldId id="274" r:id="rId19"/>
    <p:sldId id="280" r:id="rId20"/>
    <p:sldId id="281" r:id="rId21"/>
    <p:sldId id="282" r:id="rId22"/>
    <p:sldId id="285" r:id="rId23"/>
    <p:sldId id="286" r:id="rId24"/>
    <p:sldId id="287" r:id="rId25"/>
    <p:sldId id="288" r:id="rId26"/>
    <p:sldId id="289" r:id="rId27"/>
    <p:sldId id="278" r:id="rId28"/>
    <p:sldId id="290" r:id="rId29"/>
    <p:sldId id="277" r:id="rId30"/>
    <p:sldId id="292" r:id="rId31"/>
    <p:sldId id="293" r:id="rId32"/>
    <p:sldId id="294" r:id="rId33"/>
    <p:sldId id="298" r:id="rId34"/>
    <p:sldId id="295" r:id="rId35"/>
    <p:sldId id="296" r:id="rId36"/>
    <p:sldId id="297" r:id="rId37"/>
    <p:sldId id="373" r:id="rId38"/>
    <p:sldId id="300" r:id="rId39"/>
    <p:sldId id="374" r:id="rId40"/>
    <p:sldId id="368" r:id="rId41"/>
    <p:sldId id="369" r:id="rId42"/>
    <p:sldId id="372" r:id="rId43"/>
    <p:sldId id="349" r:id="rId44"/>
    <p:sldId id="343" r:id="rId45"/>
    <p:sldId id="339" r:id="rId46"/>
    <p:sldId id="284" r:id="rId47"/>
    <p:sldId id="28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04:02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19:07.5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0 554 24575,'220'476'0,"-208"-450"0,4 11 0,1-1 0,29 45 0,-43-78 0,0 0 0,0 0 0,0 0 0,1 0 0,-1 0 0,1 0 0,0-1 0,0 0 0,-1 0 0,1 0 0,1 0 0,-1-1 0,0 1 0,0-1 0,1 0 0,-1 0 0,1-1 0,-1 1 0,0-1 0,6 0 0,12-1 0,0-1 0,42-9 0,1-4 6,117-45 0,59-44-186,-222 95 141,381-187-1377,400-266 0,-790 455 1416,80-48-1,140-116-1,-218 159 146,0 0-1,-1-1 1,0 0-1,-1 0 1,17-31-1,-11 17-925,-3 7-4446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22:23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1131 24575,'0'1'0,"0"0"0,0 0 0,1 1 0,-1-1 0,0 0 0,1 0 0,-1 0 0,1 0 0,-1 1 0,1-1 0,0 0 0,-1 0 0,1 0 0,1 1 0,6 8 0,211 398 0,-213-396 0,-1-1 0,0-1 0,1 1 0,0-1 0,11 14 0,-16-22 0,1 0 0,0-1 0,0 1 0,0 0 0,0 0 0,0-1 0,0 1 0,0-1 0,0 1 0,1-1 0,-1 0 0,0 0 0,1 0 0,-1-1 0,1 1 0,-1 0 0,1-1 0,0 0 0,-1 1 0,1-1 0,-1 0 0,1 0 0,0-1 0,-1 1 0,1 0 0,3-2 0,15-7 0,-1 0 0,0-2 0,0 0 0,-1-1 0,26-22 0,2 0 0,156-110 0,85-52-571,1292-799-3661,-1286 827 3438,-216 126-1800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25:45.0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1128 24575,'33'34'0,"-20"-19"0,1-1 0,1 0 0,24 17 0,-32-26 0,0-1 0,1-1 0,-1 1 0,0-1 0,1 0 0,0-1 0,0 0 0,0 0 0,0-1 0,0 0 0,0 0 0,12-1 0,2-2 0,1 0 0,-1-2 0,0 0 0,0-2 0,23-9 0,111-51 0,-138 58 0,512-262-315,-11-29-515,-87 49 865,-286 167-87,221-121-1076,-267 151-4773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29:48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1223 24575,'2'1'0,"0"-1"0,0 1 0,0 0 0,0 0 0,0 1 0,0-1 0,-1 0 0,1 1 0,0-1 0,-1 1 0,1-1 0,-1 1 0,0 0 0,1-1 0,-1 1 0,1 2 0,3 3 0,20 28 0,-1 2 0,-2 1 0,27 62 0,-48-97 0,0 0 0,1 0 0,-1 0 0,1 0 0,0 0 0,-1 0 0,2 0 0,-1-1 0,0 1 0,0-1 0,1 1 0,-1-1 0,1 0 0,0 0 0,-1 0 0,1 0 0,0-1 0,0 1 0,6 1 0,-2-2 0,1 0 0,-1 0 0,0-1 0,0 0 0,0-1 0,0 0 0,0 0 0,1 0 0,-1-1 0,7-3 0,42-12 0,78-37 0,66-47 0,141-89-693,1187-789-4228,-1482 948 4863,104-73-416,-112 74-1571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30:21.1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1517 24575,'6'8'0,"0"0"0,0 0 0,-1 1 0,0 0 0,-1 0 0,1 0 0,-2 1 0,0-1 0,3 15 0,5 9 0,18 59 0,-13-38 0,27 62 0,-42-113 0,1-1 0,-1 1 0,0-1 0,1 1 0,-1-1 0,1 0 0,0 0 0,0 1 0,0-1 0,0-1 0,0 1 0,0 0 0,0 0 0,5 1 0,-4-1 0,0-1 0,1 0 0,-1-1 0,1 1 0,0-1 0,-1 1 0,1-1 0,-1 0 0,1-1 0,0 1 0,-1 0 0,6-2 0,23-7 0,0-1 0,-1-2 0,-1-1 0,0-1 0,33-21 0,-34 18 0,238-134-528,122-79-1583,1214-752-3604,-1039 632 5255,-354 221 1083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31:14.4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1129 24575,'179'405'0,"-39"74"0,-126-427 0,-7-25 0,17 41 0,-23-65 0,0-1 0,0 0 0,0 0 0,1 0 0,-1 0 0,0-1 0,1 1 0,-1 0 0,1 0 0,0-1 0,0 1 0,0-1 0,-1 0 0,1 1 0,0-1 0,1 0 0,-1 0 0,0 0 0,0-1 0,0 1 0,1 0 0,-1-1 0,0 1 0,0-1 0,1 0 0,-1 0 0,0 0 0,1 0 0,1-1 0,9-1 0,0 0 0,0-2 0,0 0 0,16-7 0,-29 11 0,149-71 0,85-71-566,80-80-1697,1006-872 1462,-1111 892-143,-126 118 826,80-106 0,-152 176 37,0 0 1,-1-1-1,-1 0 1,0 0-1,-1-1 1,10-27-1,-13 11-2736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31:38.4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1 733 24575,'1'6'0,"-1"0"0,1 0 0,1 0 0,-1-1 0,1 1 0,5 9 0,1 7 0,79 209 0,-79-204 0,0-1 0,0-1 0,1-1 0,2 1 0,20 35 0,-30-58 0,1 0 0,-1 0 0,1-1 0,-1 1 0,1 0 0,0 0 0,0-1 0,-1 0 0,1 1 0,0-1 0,0 0 0,0 0 0,1 0 0,-1 0 0,0 0 0,0 0 0,0-1 0,1 1 0,-1-1 0,0 1 0,1-1 0,3 0 0,2-1 0,0 0 0,0-1 0,0 0 0,0-1 0,-1 1 0,9-5 0,47-25 0,-1-2 0,70-51 0,-108 70 0,681-470-1435,-19-44 95,-627 478-4076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39:33.3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1328 24575,'5'6'0,"0"0"0,-1 0 0,0 0 0,0 1 0,0-1 0,4 13 0,2 3 0,85 212 0,-69-160 0,58 114 0,-83-185 0,1 0 0,-1-1 0,1 1 0,0 0 0,0 0 0,0-1 0,0 1 0,0-1 0,1 0 0,-1 0 0,1 0 0,0 0 0,-1 0 0,1 0 0,0-1 0,0 1 0,0-1 0,0 0 0,0 0 0,0 0 0,1 0 0,-1-1 0,6 1 0,1-1 0,0-2 0,0 1 0,0-1 0,-1-1 0,1 0 0,-1 0 0,15-8 0,61-30 0,130-84 0,54-54-690,81-58-2071,1572-1061 74,-1860 1256 634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17:53.5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0 466 24575,'3'69'0,"2"-1"0,15 73 0,39 130 0,-46-221 0,-7-21 0,-1-4 0,2 0 0,0 0 0,1 0 0,15 29 0,-21-51 0,0 1 0,0-1 0,0 0 0,0 0 0,1 1 0,0-2 0,-1 1 0,1 0 0,0 0 0,0-1 0,0 0 0,1 0 0,-1 0 0,4 2 0,-2-2 0,-1-1 0,1 0 0,-1-1 0,1 1 0,-1-1 0,1 0 0,0 0 0,-1 0 0,1-1 0,-1 1 0,1-1 0,7-2 0,29-12 0,0-1 0,-1-3 0,60-36 0,-48 26 0,886-445-2445,44 94 633,-216 172 765,-495 139 518,-173 44-1829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18:26.7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1195 24575,'31'14'0,"0"-2"0,1-1 0,1-1 0,57 9 0,148 1 0,12-23 0,85-24-465,-22-16-352,-2-15 1,579-185-1,-434 76 427,528-274 0,-966 432 334,524-238-788,-419 204-2752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04:02.7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1532 24575,'3'2'0,"-1"0"0,1-1 0,-1 1 0,0 0 0,0 0 0,0 0 0,0 1 0,0-1 0,0 0 0,0 1 0,-1-1 0,3 5 0,0 0 0,21 32 0,-1 1 0,-2 1 0,31 85 0,-44-107 0,1 0 0,1 0 0,1-1 0,18 23 0,-27-38 0,0 0 0,0 0 0,1 0 0,-1-1 0,1 1 0,0-1 0,-1 0 0,1 0 0,0 0 0,0-1 0,1 1 0,-1-1 0,0 0 0,0 0 0,1 0 0,-1-1 0,0 0 0,1 0 0,6 0 0,23 1 0,-1-2 0,0-1 0,63-13 0,104-40 0,59-33-543,92-54-1628,74-46 960,1337-698-4312,-1425 705 4893,-58 32-143,-212 113 573,341-162 2005,-344 173-750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18:52.9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1448 24575,'24'6'0,"545"124"0,-427-105 0,1-7 0,148 1 0,-266-18 0,39-2 0,-59 0 0,-1 1 0,0-1 0,0 0 0,1 0 0,-1 0 0,0-1 0,0 0 0,0 0 0,0 0 0,-1 0 0,8-5 0,31-26 0,1 2 0,1 2 0,2 1 0,67-28 0,-41 20 0,149-73-296,1236-545-1185,-527 320 1481,-790 288 0,75-24 54,215-73-902,-276 89-4772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19:09.0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1156 24575,'0'2'0,"0"-1"0,1 1 0,-1-1 0,1 1 0,0 0 0,-1-1 0,1 1 0,0-1 0,0 1 0,0-1 0,0 0 0,0 1 0,0-1 0,0 0 0,0 0 0,1 0 0,-1 1 0,0-1 0,1-1 0,-1 1 0,1 0 0,-1 0 0,1 0 0,0-1 0,-1 1 0,1-1 0,3 1 0,2 1 0,0-1 0,0 1 0,0-2 0,0 1 0,13-1 0,17-5 0,0-2 0,0-1 0,0-2 0,64-27 0,-86 32 0,780-330-1421,-238 93 1149,-118 70 113,584-146 0,-961 302 179,1 3 0,1 2 0,111-4-1,-144 16-6278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19:16.1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1690 24575,'1'41'0,"2"0"0,1-1 0,2 1 0,2-1 0,1-1 0,26 66 0,-34-101 0,0 0 0,1 0 0,-1 0 0,1 0 0,0 0 0,0-1 0,1 1 0,-1-1 0,1 1 0,0-1 0,0 0 0,0 0 0,0 0 0,0 0 0,1 0 0,-1-1 0,1 0 0,0 0 0,0 0 0,0 0 0,0 0 0,0-1 0,0 0 0,0 0 0,0 0 0,0 0 0,5 0 0,16-1 0,0-1 0,-1 0 0,1-2 0,45-12 0,315-88 0,248-87-1130,211-71-3393,-99 29 2879,2039-615-4908,-2225 688 5865,-150 48-42,-119 37 937,138-13 2129,-246 65 1136,-137 18-2417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20:42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2062 24575,'16'40'0,"2"0"0,2-1 0,32 49 0,-9-18 0,-42-67 0,0-1 0,0 0 0,0 0 0,1 0 0,-1-1 0,1 1 0,0 0 0,-1 0 0,1-1 0,0 1 0,0-1 0,0 0 0,0 1 0,0-1 0,0 0 0,0 0 0,0 0 0,1 0 0,-1-1 0,0 1 0,1-1 0,-1 1 0,4-1 0,3-1 0,0 0 0,0 0 0,0-1 0,0 0 0,12-6 0,236-98 0,-194 77 0,230-107-601,97-52-1805,-37 17 1979,948-466-2789,-10-44 874,-1009 520 2342,-56 24 133,-56 28 535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21: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0 400 24575,'3'40'0,"1"-1"0,2 1 0,19 65 0,-15-64 0,2 12 0,-10-37 0,1 1 0,1 0 0,1-1 0,0 1 0,1-1 0,1-1 0,12 22 0,-18-35 0,1 0 0,-1 0 0,1-1 0,-1 1 0,1 0 0,0-1 0,0 1 0,0-1 0,0 0 0,0 1 0,0-1 0,0 0 0,0 0 0,0-1 0,1 1 0,-1 0 0,0-1 0,1 1 0,-1-1 0,0 0 0,3 0 0,5-1 0,0 0 0,0-1 0,-1 0 0,15-5 0,231-93 0,-164 60 0,1510-538-2952,-1195 471 1881,-312 87 799,2 5 0,122-4 0,-133 18-3080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24:12.5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2095 24575,'49'49'0,"170"158"0,-214-203 0,0 0 0,0 0 0,1 0 0,0-1 0,-1 1 0,1-1 0,0-1 0,0 1 0,1-1 0,-1 0 0,1 0 0,-1-1 0,1 0 0,-1 0 0,1-1 0,6 0 0,3-2 0,0-1 0,-1-1 0,1 0 0,-1-1 0,0-1 0,20-11 0,180-95 0,162-99-822,159-85-2467,976-484-1527,38 79 1563,-1179 552 3568,-106 49 3359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24:16.7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0 666 24575,'146'207'0,"-72"-108"0,-44-55 0,34 43 0,-55-75 0,1-1 0,0-1 0,1 0 0,0 0 0,13 8 0,-20-16 0,0 0 0,0 0 0,0-1 0,1 1 0,-1-1 0,1 0 0,-1 0 0,1-1 0,-1 1 0,1-1 0,-1 0 0,1 0 0,-1 0 0,1-1 0,-1 0 0,1 1 0,-1-2 0,1 1 0,-1 0 0,0-1 0,6-3 0,10-6 0,0 0 0,0-1 0,19-17 0,-21 16 0,251-191-134,40-28-166,16 20 133,-122 105-254,4 8-1,256-84 0,-291 123-5903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25:48.0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0 467 24575,'3'1'0,"-1"0"0,0 1 0,1-1 0,-1 1 0,0-1 0,0 1 0,1 0 0,-1 0 0,-1 0 0,1 0 0,0 0 0,0 0 0,-1 0 0,1 0 0,1 5 0,0-2 0,35 58 0,57 130 0,-65-125 0,-17-41 0,60 143 0,-62-140 0,-2 0 0,0 0 0,6 57 0,-14-79 0,-1-5 0,0 1 0,0-1 0,1 0 0,-1 1 0,1-1 0,0 0 0,0 1 0,0-1 0,0 0 0,1 0 0,1 3 0,-1-5 0,0 1 0,0-1 0,-1 0 0,1 0 0,0 0 0,1 0 0,-1 0 0,0 0 0,0 0 0,0-1 0,1 1 0,-1-1 0,0 0 0,0 1 0,1-1 0,-1 0 0,0 0 0,0-1 0,1 1 0,-1 0 0,0-1 0,3 0 0,28-6 0,57-21 0,162-68 0,128-57-698,1435-649-4459,-1771 781 5150,154-81-24,-154 70-352,-29 10-1532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26:06.5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1750 24575,'9'5'0,"27"-4"0,67-15 0,137-66 0,171-94 0,128-77-5621,32-29 5621,-34 10 0,-95 37 0,-108 54 0,-107 52 423,-86 48-423,-69 33 0,-45 24-2993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26:50.1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1 988 24575,'1'12'0,"0"-1"0,1 0 0,1 0 0,-1 0 0,2 0 0,0 0 0,8 16 0,-3-6 0,278 569 0,-280-576 0,-4-6 0,1-1 0,0 0 0,0-1 0,0 1 0,6 6 0,-8-12 0,0 1 0,-1 0 0,1-1 0,0 0 0,0 1 0,0-1 0,0 0 0,0 0 0,0 0 0,1 0 0,-1 0 0,0-1 0,0 1 0,1-1 0,-1 1 0,0-1 0,1 0 0,-1 0 0,0 0 0,1 0 0,-1 0 0,3-1 0,22-6 0,0-1 0,0-1 0,-1-2 0,33-17 0,-21 10 0,174-88 0,96-58-612,90-47-1837,-23 11 1933,414-219 412,3 27-61,-433 235-700,-354 155 847,27-11-169,0 1-1,44-9 1,-48 17-2713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04:12.2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1 824 24575,'1'8'0,"0"-1"0,1 1 0,0 0 0,0-1 0,1 1 0,5 11 0,5 11 0,-4-4 0,2-1 0,0 0 0,24 37 0,-33-59 0,1-1 0,-1 1 0,0-1 0,0 1 0,1-1 0,0 0 0,-1 1 0,1-1 0,0-1 0,0 1 0,0 0 0,0-1 0,0 0 0,0 1 0,1-1 0,-1 0 0,0-1 0,7 2 0,5-1 0,0 0 0,0-1 0,17-3 0,-22 3 0,62-8 4,0-4-1,84-23 0,146-57-81,-205 61-46,563-189-501,-10-36 288,-622 245 673,0 1 1,42-8-1,-34 9-191,136-47-145,560-224 0,-699 265-98,-20 8-83,-1 1 0,1 1 0,0 1 0,0-1 0,1 2 0,26-4 0,-11 6-6645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26:55.4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26:56.6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1 680 24575,'1'14'0,"1"1"0,0 0 0,2-1 0,-1 1 0,11 23 0,8 37 0,-15-41 0,1 0 0,2 0 0,1-1 0,2 0 0,1-1 0,22 36 0,-7-29 0,-22-31 0,-1-1 0,0 1 0,-1 0 0,0 1 0,5 10 0,-9-18 0,-1 0 0,1 0 0,-1 0 0,1 1 0,0-1 0,-1 0 0,1 0 0,0 0 0,0 0 0,0 0 0,0-1 0,0 1 0,0 0 0,0 0 0,0-1 0,0 1 0,0 0 0,0-1 0,1 1 0,-1-1 0,0 0 0,0 1 0,1-1 0,-1 0 0,0 0 0,0 0 0,1 1 0,-1-2 0,0 1 0,1 0 0,-1 0 0,0 0 0,0 0 0,2-1 0,6-2 0,0 0 0,0-1 0,0 0 0,9-5 0,-3 1 0,592-330-466,-326 176-876,916-472 380,-1098 584 58,-33 15-3613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29:20.8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0 386 24575,'107'405'0,"-33"-113"0,-73-288 0,2 9 0,1-1 0,0 1 0,1-1 0,11 20 0,-14-29 0,0 1 0,1-1 0,-1 0 0,1 0 0,0-1 0,0 1 0,0-1 0,0 1 0,0-1 0,0 0 0,1 0 0,-1 0 0,1-1 0,0 1 0,-1-1 0,1 0 0,0 0 0,0 0 0,0 0 0,4-1 0,6 1 0,1-1 0,-1 0 0,0-2 0,27-5 0,65-23 0,-88 24 0,184-61 0,79-29-404,84-25-1213,1753-550-2426,-1699 546 3198,-389 116 869,-7 2 46,0 0 0,-1-1 0,39-21 0,-59 28-20,-1 0-1,0 1 1,0-1 0,1 0 0,-1 0 0,0 0 0,0 0-1,0 0 1,0 0 0,0 0 0,0-1 0,0 1 0,1-3 0,-6-6-2334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29:31.4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2054 24575,'1'16'0,"1"-1"0,0 1 0,8 28 0,-3-16 0,15 60 0,18 92 0,-40-178 0,0 0 0,0 0 0,1 0 0,-1 0 0,1 0 0,0 0 0,0-1 0,-1 1 0,1 0 0,0 0 0,1-1 0,-1 1 0,0-1 0,0 1 0,1-1 0,-1 1 0,0-1 0,1 0 0,0 0 0,-1 1 0,1-1 0,0 0 0,-1-1 0,1 1 0,0 0 0,2 0 0,4 1 0,-1-1 0,1-1 0,-1 1 0,1-1 0,0 0 0,11-2 0,15-4 0,-1 0 0,38-13 0,203-75 0,182-78-1029,147-65-3089,3228-1432-4706,-3700 1606 8663,285-119 3319,-331 157-399,-29 15-2735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31:21.3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1614 24575,'1'12'0,"0"0"0,1 0 0,0 0 0,1-1 0,0 1 0,7 15 0,33 64 0,-41-87 0,2 4 0,1 1 0,0-1 0,0 0 0,1 0 0,0-1 0,0 0 0,1 0 0,8 8 0,-9-11 0,0-1 0,0 1 0,0-1 0,0 0 0,0 0 0,1-1 0,-1 0 0,1 0 0,-1-1 0,1 0 0,0 0 0,11 0 0,12-1 0,1-2 0,-1-2 0,59-13 0,312-99 0,-42-14-789,149-59-2367,-234 86 2017,2703-982-5442,-2718 997 6552,35-18 316,-189 63 2164,-62 22 1128,-26 12-6393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32:39.2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1 603 24575,'1'14'0,"0"0"0,1-1 0,0 1 0,1-1 0,7 20 0,31 65 0,-19-48 0,50 117 0,-71-164 0,1 0 0,0 0 0,0 0 0,0 0 0,0 0 0,0-1 0,0 1 0,1-1 0,-1 0 0,1 0 0,0 0 0,-1 0 0,1 0 0,0 0 0,0-1 0,0 1 0,1-1 0,-1 0 0,0 0 0,0 0 0,1 0 0,-1-1 0,1 1 0,-1-1 0,0 0 0,1 0 0,-1 0 0,1-1 0,-1 1 0,5-2 0,12-2 0,0-2 0,-1 0 0,38-17 0,-46 18 0,363-168-104,2-1-1329,1043-330-1157,-1201 445 1984,240-34 1,-359 79-2248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32:53.5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1029 24575,'65'113'0,"88"215"0,-142-295 0,-6-17 0,0-1 0,1-1 0,12 21 0,-16-32 0,0 0 0,0 1 0,0-1 0,1 0 0,0 0 0,-1-1 0,1 1 0,0 0 0,0-1 0,1 0 0,-1 0 0,0 0 0,1 0 0,-1 0 0,1-1 0,0 1 0,-1-1 0,8 1 0,-1-1 0,0-1 0,0-1 0,0 1 0,0-2 0,0 1 0,0-1 0,9-4 0,140-52 0,120-59 0,161-68-783,550-213-3827,527-220 679,-1122 450 3413,-225 99 2904,-160 66-3121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33:07.0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24575,'147'200'19,"31"44"-402,-148-202-26,454 681-419,-466-690 899,-9-16 8,0-1-1,15 18 1,-22-31-68,1 1 0,0-1 1,0 0-1,1 0 1,-1 0-1,1 0 0,-1 0 1,1-1-1,0 0 0,0 0 1,0 0-1,0 0 1,0 0-1,6 0 0,-4-1-11,1 0 0,0-1 0,-1 0 0,1 0 0,0 0 0,-1-1 0,1 0 0,12-4 0,56-25 0,-48 19 0,415-191-111,240-96-97,-429 209 208,-177 66 0,103-15 0,-85 28-1125,-27 12-4498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33:19.8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0 678 24575,'19'20'0,"21"33"0,-10-14 0,181 267 0,-19 17 0,-183-307 0,-5-7 0,1-1 0,0 1 0,0-1 0,1 0 0,0 0 0,1-1 0,-1 0 0,11 9 0,-15-15 0,0 0 0,-1 0 0,1-1 0,0 1 0,0 0 0,0-1 0,0 1 0,0-1 0,0 0 0,0 1 0,-1-1 0,1 0 0,0 0 0,0-1 0,0 1 0,0 0 0,0-1 0,0 1 0,0-1 0,3 0 0,10-6 0,0 0 0,0-1 0,23-16 0,114-84 0,90-60-447,230-135-451,12 22-1,541-228 0,-985 492 841,99-40 1,-119 50 61,0 1 1,0 1-1,0 2 1,40-4-1,-28 8-830,-10 3-3303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33:27.1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1624 24575,'25'25'0,"12"10"0,-2 3 0,45 61 0,-79-97 0,1 0 0,-1 0 0,1 1 0,-1-1 0,1 0 0,0 0 0,0 0 0,0-1 0,0 1 0,0 0 0,0-1 0,0 1 0,0-1 0,1 0 0,-1 1 0,1-1 0,-1 0 0,1-1 0,-1 1 0,1 0 0,-1-1 0,5 1 0,0-2 0,0-1 0,-1 0 0,1 0 0,-1 0 0,0-1 0,1 0 0,-1 0 0,10-8 0,68-45-25,150-133 1,-146 113-182,587-483-679,37 26 382,-704 528 504,227-153 773,-166 116-390,103-46 0,59-3-1649,-143 62-5561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04:16.4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1 528 24575,'4'78'0,"23"127"0,-22-176 0,36 180 0,-40-207 0,-1 1 0,1-1 0,0 1 0,0-1 0,0 0 0,0 1 0,0-1 0,0 0 0,1 0 0,-1 0 0,1 0 0,-1 0 0,1 0 0,0 0 0,0-1 0,0 1 0,0 0 0,0-1 0,0 0 0,0 1 0,1-1 0,2 1 0,1 0 0,1-1 0,0 0 0,0 0 0,0 0 0,0-1 0,0 0 0,9-1 0,28-5 0,-1-2 0,-1-1 0,1-3 0,41-17 0,414-170-484,-10-30-719,547-328-1721,-957 508-656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6:34:12.7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1034 24575,'-1'2'0,"1"-1"0,0 1 0,0 0 0,0 0 0,0 0 0,0 0 0,0-1 0,0 1 0,0 0 0,1 0 0,-1 0 0,1-1 0,0 1 0,-1 0 0,1-1 0,0 1 0,0 0 0,0-1 0,0 1 0,0-1 0,0 0 0,0 1 0,1-1 0,-1 0 0,0 1 0,1-1 0,-1 0 0,1 0 0,0 0 0,-1-1 0,1 1 0,-1 0 0,1 0 0,0-1 0,0 1 0,0-1 0,-1 0 0,3 1 0,11 1 0,-1-1 0,0 0 0,1-1 0,26-4 0,152-29 0,100-43-684,-3-12-1,-4-14 1,298-150-1,-240 65 467,-279 145 671,-1-4-1,-3-2 1,56-56-1,-105 91-479,1 1-1,1 1 1,0 0-1,0 1 1,1 1 0,1 0-1,26-12 1,-9 10-6799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04:25.7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0 598 24575,'12'14'0,"0"0"0,-1 0 0,-1 1 0,14 27 0,-6-10 0,37 66 0,-4 3 0,38 109 0,-81-179 0,-6-20 0,1 0 0,0-1 0,7 14 0,-10-22 0,1 0 0,0 0 0,0 0 0,0-1 0,0 1 0,0-1 0,1 1 0,-1-1 0,0 1 0,1-1 0,-1 1 0,1-1 0,0 0 0,-1 0 0,1 0 0,0 0 0,-1 0 0,1 0 0,0-1 0,0 1 0,0-1 0,0 1 0,3 0 0,6-2 0,0 0 0,0 0 0,0-1 0,0-1 0,-1 0 0,1 0 0,16-8 0,-1 1 0,378-157 0,-47 9-552,1528-716-3519,-1842 853 503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04:29.4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1532 24575,'1'3'0,"0"0"0,0 0 0,0 0 0,0 0 0,0 0 0,1 0 0,-1 0 0,1 0 0,0 0 0,0-1 0,2 4 0,10 15 0,85 162 0,-97-180 0,0 1 0,0 0 0,1-1 0,-1 1 0,1-1 0,0 0 0,0 0 0,0 0 0,0 0 0,0-1 0,1 1 0,-1-1 0,1 0 0,-1 0 0,1 0 0,0-1 0,0 1 0,0-1 0,0 0 0,0 0 0,0 0 0,0 0 0,1-1 0,-1 0 0,0 0 0,0 0 0,6-1 0,15 0 0,0-1 0,0-1 0,29-8 0,93-33 0,140-63-559,123-62-1678,585-288-1546,-6-35 2093,-632 309 469,-92 42 893,24-21 564,-232 126 1087,-31 18-1255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04:32.7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1448 24575,'4'6'0,"11"25"0,13 35 0,-27-62 0,1 0 0,0 0 0,0 0 0,0 0 0,1 0 0,-1-1 0,1 1 0,0-1 0,0 1 0,0-1 0,1 0 0,-1 0 0,1-1 0,0 1 0,-1-1 0,1 0 0,0 1 0,0-2 0,1 1 0,-1 0 0,0-1 0,0 0 0,1 0 0,-1 0 0,1-1 0,-1 0 0,1 1 0,5-2 0,11 0 0,-1-1 0,1-1 0,0-1 0,-1 0 0,21-9 0,48-18-23,-1-4 0,134-75 0,162-126-1481,1021-810 1001,-1309 966-547,-36 26-4015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14:44.4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1111 24575,'130'138'0,"-39"-38"0,-62-69 0,131 146 0,-157-173 0,0-1 0,-1 0 0,1 0 0,0 0 0,0 0 0,1-1 0,-1 1 0,1-1 0,-1 0 0,1 0 0,0 0 0,-1 0 0,1-1 0,0 0 0,0 1 0,5-1 0,0 0 0,0-1 0,-1 0 0,1-1 0,0 0 0,0-1 0,0 1 0,9-5 0,35-11 0,-1-4 0,0-1 0,-2-3 0,49-32 0,-66 38 0,1007-639-1902,-815 509 865,571-365 398,-668 428-130,-100 68-3075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14:17:49.4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1242 24575,'94'274'0,"-90"-258"0,0 0 0,-1 0 0,0 27 0,6 27 0,-9-68 0,0 0 0,1 0 0,-1 0 0,1 0 0,0 0 0,-1 1 0,1-1 0,0 0 0,0 0 0,0-1 0,1 1 0,-1 0 0,0 0 0,1-1 0,-1 1 0,1 0 0,0-1 0,-1 0 0,1 1 0,0-1 0,0 0 0,3 2 0,-1-2 0,1-1 0,0 1 0,-1-1 0,1 0 0,0 0 0,-1 0 0,1-1 0,0 0 0,-1 0 0,1 0 0,6-3 0,52-18 0,-1-4 0,62-34 0,-97 47 0,232-120-577,91-45-1734,1356-653-1579,-1374 680 3713,-72 32-531,54-25 472,-234 108-56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D93D9-20E6-4BA2-8642-AE5887134527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9C5B9-F10E-4907-95A4-B81BBE7BC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EB689E6A-96A8-95DD-2E93-A72F4540F8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3084B40-BA87-444A-AE23-F13092CE9F0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6E49FD94-6CBB-D68A-23F1-AD54C3116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DFBD084B-2EFC-2AB5-A808-D5200FEDF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B9C8D2EE-B096-ED64-6568-422420E1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C8C825D-39EB-479E-BECE-9582014C707F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063B2FD0-FE50-4849-1259-818B3BF75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AA0BF445-D432-F70B-8403-5AC50B8C08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C064D5BB-BF42-BA6A-B014-2FD28C0BB7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12029F-0C08-4AF8-9CBD-6BBAFD8A9B9F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F4E0A4F7-7A3A-6DB1-3F3F-20804B31A5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27BDDA4D-DE96-BA64-4470-80A2E86FC2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E0322341-588D-940F-F9A7-36BFECF894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A7C5656-BD02-491E-9952-39348AFE84BA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D4092C84-4149-7FB9-D144-C90A608D5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A084561-67A5-F2DC-328F-AC751D6838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AD69603F-A109-BA28-9456-1AD035F8A0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2BD66EF-6C50-49E0-A7A9-F966EDB808BD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208BE456-F6AA-EEE1-D645-F92967062A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E15387C5-2A30-D819-2943-A173F005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6E41681A-810E-4CD9-2DCF-5510C93874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490398-B95A-4E81-B5AC-04A73CDE891C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62C6AB68-A339-70F4-7C85-A52CD7B896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82C5F21-C446-CAFD-4094-6A8199853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F88709E5-C3EC-160B-7C6C-F5DEDD0FEF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C32F4B15-BCCF-A774-6E25-725F923EB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9BFC-31E3-49DF-AFB7-FD983C356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2B4B1-6F5F-4616-B28C-44D48E268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5C8E-5AB8-45E4-B98D-734EC6C3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6F29A-E52F-4EEB-A408-8F1D867C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61C5E-BA53-474A-BE80-49F3849D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10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E06F0-D32A-42C6-84F5-575D700F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CD6A9-1B1D-42CF-A6BD-1AA5453E1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22672-5BC1-4B72-8571-2D1F32863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77D45-DDC8-47AA-BB19-D6D0C159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162D8-295B-444C-B28C-6DC89A135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7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5434FA-A4C9-42FF-A441-405BAF5D6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4500E-CE77-4449-A0A9-70E387200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95951-C99B-4C5E-B17D-29642D88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95532-B837-4839-A2A9-73D4F3499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3934A-FACA-41A5-BEDC-4E4025B0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3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1A7A-E89A-4EA9-8441-8842BCAD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56AD4-7D4C-49F0-A825-FE5B29DFB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D5A17-9C34-41FA-BE23-BC1A1D54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59B68-B0CF-4EA0-AF5A-F29410B9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74992-49EE-480D-8EE0-C3E36DA2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D939-9376-485F-9766-047D03E0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88FF9-8F07-43BA-8DDB-F419BD706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2F3FE-1E86-41DC-A795-9870A599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801F-0053-40D1-8DD0-9833E7FE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F13AE-91DA-48F5-85D5-1644A8CB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1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39AE-234E-4A44-BC41-29D1352E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B1B78-BBD3-4F37-93E7-21F315752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A9131-5AD6-4C18-9BDC-7F59AFBC1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90993-2675-4680-A03D-66EDFC087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2C1C0-1EF4-4558-B724-73E4D63D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69C07-6EE0-4A0A-A04E-CCF3B22A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68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8C22-4E4D-4CD9-A60D-59AF1617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31DA7-51D9-4C3C-A0DF-B4E60AE74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5BDC2-7FBB-463C-9D97-B955C1DDE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1D84A-DA23-4B46-9419-6A341344E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820FA-F8DC-4EE3-B355-F61B561B5D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D5D47-C003-4F19-A577-CDA97567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50016-A2F3-4349-AE7D-8540ABBD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3070A-8D63-4A7A-BBCC-45F63CC9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7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22EC-942F-44CB-A152-A876130C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5EB9E-745A-4ACE-832A-346B2D3E5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7D4E4-A322-4145-87FF-71AD667D9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7905E-DB49-4A1A-A5E5-74D4A77A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0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58104-1221-491C-A5EA-8889BBE7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F00F9-DA9E-47AE-AD08-1944B6A7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ABC81-E231-4F4C-8951-4D372E63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5C6F-46ED-409C-9957-31ED837BC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C3CFA-DB2A-4331-9E8F-179704A5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5D3A5-1CD1-408B-BE08-F0CC683F9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77E3F-C4DC-49F4-9996-3A6AE8B17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07352-4785-4251-9507-F3F5C08F8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1B221-E9A0-4D7D-A021-0B401B6C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7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22CC7-2300-453A-918E-939DBD0A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211BA-9FF2-432A-9BD2-96279377E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F04E9-334A-403B-A5A0-57BA45177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62271-804F-4D58-B397-1FB80B8C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6812E-76AF-4E54-B51C-69433C87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77EB3-BCEF-42C2-AA6A-1C8052CD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75FED-52AF-4CC1-AA34-C424B78E1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F455B-3706-4857-AB18-C076B6995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5BB6B-3025-4070-BB2A-A3A4F895A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1637B-F6AE-4E0A-94E6-56A10EFFEB3D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EE1F4-68AB-47BF-AB82-2A4408CE0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8FB7A-3F1A-4ECA-BD2A-81417EEB7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FEEB6-A20B-4417-96D8-FEFE966F7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customXml" Target="../ink/ink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customXml" Target="../ink/ink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F2340-A24C-4778-8202-630597C5E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Overview of Operating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635D4-BAE4-46CE-B031-360F412E2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671887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Interrupt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The operating system preserves the state of the CPU by storing registers and the program counter</a:t>
            </a:r>
          </a:p>
          <a:p>
            <a:r>
              <a:rPr lang="en-US" altLang="en-US" dirty="0"/>
              <a:t>Determines which type of interrupt has occurred: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polling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vectored</a:t>
            </a:r>
            <a:r>
              <a:rPr lang="en-US" altLang="en-US" dirty="0"/>
              <a:t> interrupt system</a:t>
            </a:r>
          </a:p>
          <a:p>
            <a:r>
              <a:rPr lang="en-US" altLang="en-US" dirty="0"/>
              <a:t>Separate segments of code determine what action should be taken for each type of interrupt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C8BF1F-9CAA-1B78-FF08-CA0E7B73F9C0}"/>
                  </a:ext>
                </a:extLst>
              </p14:cNvPr>
              <p14:cNvContentPartPr/>
              <p14:nvPr/>
            </p14:nvContentPartPr>
            <p14:xfrm>
              <a:off x="422930" y="557508"/>
              <a:ext cx="956160" cy="449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C8BF1F-9CAA-1B78-FF08-CA0E7B73F9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930" y="548868"/>
                <a:ext cx="973800" cy="4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9589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Interrupt Timeline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6BCCB4A-12BE-45B2-BDAB-51909549D2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393" y="1885950"/>
            <a:ext cx="8425852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36B595-9B14-533B-F354-E5F97C007F66}"/>
                  </a:ext>
                </a:extLst>
              </p14:cNvPr>
              <p14:cNvContentPartPr/>
              <p14:nvPr/>
            </p14:nvContentPartPr>
            <p14:xfrm>
              <a:off x="628850" y="497748"/>
              <a:ext cx="1073880" cy="600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36B595-9B14-533B-F354-E5F97C007F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0210" y="489108"/>
                <a:ext cx="1091520" cy="6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77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Interrupt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Interrupt driven </a:t>
            </a:r>
            <a:r>
              <a:rPr lang="en-US" altLang="en-US" dirty="0"/>
              <a:t>(hardware and software)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interrupt by one of the devices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Software interrupt (</a:t>
            </a:r>
            <a:r>
              <a:rPr lang="en-US" altLang="en-US" b="1" dirty="0">
                <a:solidFill>
                  <a:srgbClr val="3366FF"/>
                </a:solidFill>
              </a:rPr>
              <a:t>exception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3366FF"/>
                </a:solidFill>
              </a:rPr>
              <a:t>trap):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Software error (e.g., division by zero)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dirty="0"/>
              <a:t>Request for operating system service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Other process problems include infinite loop, processes modifying each other or 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045738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I/O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After I/O starts, control returns to user program only upon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Wait instruction 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Wait loop (contention for memory access)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At most one I/O request is outstanding at a time, no simultaneous I/O processing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After I/O starts, control returns to user program without waiting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System call </a:t>
            </a:r>
            <a:r>
              <a:rPr lang="en-US" altLang="en-US" dirty="0"/>
              <a:t>– request to the OS to allow user to wait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Device-status table </a:t>
            </a:r>
            <a:r>
              <a:rPr lang="en-US" altLang="en-US" dirty="0"/>
              <a:t>contains entry for each I/O device indicating its type, address, and state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OS indexes into I/O device table to determine device status and to modify table entry to include interrupt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F765F6-8697-8322-301B-F3FE689F5B3C}"/>
                  </a:ext>
                </a:extLst>
              </p14:cNvPr>
              <p14:cNvContentPartPr/>
              <p14:nvPr/>
            </p14:nvContentPartPr>
            <p14:xfrm>
              <a:off x="786530" y="567588"/>
              <a:ext cx="954360" cy="456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F765F6-8697-8322-301B-F3FE689F5B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530" y="558948"/>
                <a:ext cx="972000" cy="4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2328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Storage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 fontScale="92500" lnSpcReduction="20000"/>
          </a:bodyPr>
          <a:lstStyle/>
          <a:p>
            <a:r>
              <a:rPr lang="en-US" altLang="en-US" dirty="0"/>
              <a:t>Main memory – only large storage media that the CPU can access directly</a:t>
            </a:r>
          </a:p>
          <a:p>
            <a:pPr lvl="1"/>
            <a:r>
              <a:rPr lang="en-US" altLang="en-US" sz="1600" b="1" dirty="0">
                <a:solidFill>
                  <a:srgbClr val="3366FF"/>
                </a:solidFill>
              </a:rPr>
              <a:t>Random</a:t>
            </a:r>
            <a:r>
              <a:rPr lang="en-US" altLang="en-US" sz="1600" dirty="0">
                <a:solidFill>
                  <a:srgbClr val="0000FF"/>
                </a:solidFill>
              </a:rPr>
              <a:t> </a:t>
            </a:r>
            <a:r>
              <a:rPr lang="en-US" altLang="en-US" sz="1600" b="1" dirty="0">
                <a:solidFill>
                  <a:srgbClr val="3366FF"/>
                </a:solidFill>
              </a:rPr>
              <a:t>access</a:t>
            </a:r>
          </a:p>
          <a:p>
            <a:pPr lvl="1"/>
            <a:r>
              <a:rPr lang="en-US" altLang="en-US" sz="1600" dirty="0"/>
              <a:t>Typically </a:t>
            </a:r>
            <a:r>
              <a:rPr lang="en-US" altLang="en-US" sz="1600" b="1" dirty="0">
                <a:solidFill>
                  <a:srgbClr val="3366FF"/>
                </a:solidFill>
              </a:rPr>
              <a:t>volatile</a:t>
            </a:r>
          </a:p>
          <a:p>
            <a:r>
              <a:rPr lang="en-US" altLang="en-US" dirty="0"/>
              <a:t>Secondary storage – extension of main memory that provides large </a:t>
            </a:r>
            <a:r>
              <a:rPr lang="en-US" altLang="en-US" b="1" dirty="0">
                <a:solidFill>
                  <a:srgbClr val="3366FF"/>
                </a:solidFill>
              </a:rPr>
              <a:t>nonvolatile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storage capacity</a:t>
            </a:r>
          </a:p>
          <a:p>
            <a:r>
              <a:rPr lang="en-US" altLang="en-US" dirty="0"/>
              <a:t>Hard disks – rigid metal or glass platters covered with magnetic recording material </a:t>
            </a:r>
          </a:p>
          <a:p>
            <a:pPr lvl="1"/>
            <a:r>
              <a:rPr lang="en-US" altLang="en-US" sz="1600" dirty="0"/>
              <a:t>Disk surface is logically divided into </a:t>
            </a:r>
            <a:r>
              <a:rPr lang="en-US" altLang="en-US" sz="1600" b="1" dirty="0">
                <a:solidFill>
                  <a:srgbClr val="3366FF"/>
                </a:solidFill>
              </a:rPr>
              <a:t>tracks</a:t>
            </a:r>
            <a:r>
              <a:rPr lang="en-US" altLang="en-US" sz="1600" dirty="0"/>
              <a:t>, which are subdivided into </a:t>
            </a:r>
            <a:r>
              <a:rPr lang="en-US" altLang="en-US" sz="1600" b="1" dirty="0">
                <a:solidFill>
                  <a:srgbClr val="3366FF"/>
                </a:solidFill>
              </a:rPr>
              <a:t>sectors</a:t>
            </a:r>
          </a:p>
          <a:p>
            <a:pPr lvl="1"/>
            <a:r>
              <a:rPr lang="en-US" altLang="en-US" sz="1600" dirty="0"/>
              <a:t>The </a:t>
            </a:r>
            <a:r>
              <a:rPr lang="en-US" altLang="en-US" sz="1600" b="1" dirty="0">
                <a:solidFill>
                  <a:srgbClr val="3366FF"/>
                </a:solidFill>
              </a:rPr>
              <a:t>disk controller </a:t>
            </a:r>
            <a:r>
              <a:rPr lang="en-US" altLang="en-US" sz="1600" dirty="0"/>
              <a:t>determines the logical interaction between the device and the computer 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Solid-state disks </a:t>
            </a:r>
            <a:r>
              <a:rPr lang="en-US" altLang="en-US" dirty="0"/>
              <a:t>– faster than hard disks, nonvolatile</a:t>
            </a:r>
          </a:p>
          <a:p>
            <a:pPr lvl="1"/>
            <a:r>
              <a:rPr lang="en-US" altLang="en-US" sz="1600" dirty="0"/>
              <a:t>Various technologies</a:t>
            </a:r>
          </a:p>
          <a:p>
            <a:pPr lvl="1"/>
            <a:r>
              <a:rPr lang="en-US" altLang="en-US" sz="1600" dirty="0"/>
              <a:t>Becoming more popular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DAA2F1-885C-F60D-CDA1-AF17FA487D72}"/>
                  </a:ext>
                </a:extLst>
              </p14:cNvPr>
              <p14:cNvContentPartPr/>
              <p14:nvPr/>
            </p14:nvContentPartPr>
            <p14:xfrm>
              <a:off x="452090" y="543108"/>
              <a:ext cx="1002240" cy="546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DAA2F1-885C-F60D-CDA1-AF17FA487D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090" y="534468"/>
                <a:ext cx="1019880" cy="56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94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modern computer system works</a:t>
            </a:r>
          </a:p>
        </p:txBody>
      </p:sp>
      <p:pic>
        <p:nvPicPr>
          <p:cNvPr id="9" name="Picture 5" descr="1">
            <a:extLst>
              <a:ext uri="{FF2B5EF4-FFF2-40B4-BE49-F238E27FC236}">
                <a16:creationId xmlns:a16="http://schemas.microsoft.com/office/drawing/2014/main" id="{6E99E24C-F140-418D-8AD8-7FB269C9D7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42" y="2025748"/>
            <a:ext cx="7920110" cy="392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814E5B-3188-114B-3273-DFBC5E3B9809}"/>
                  </a:ext>
                </a:extLst>
              </p14:cNvPr>
              <p14:cNvContentPartPr/>
              <p14:nvPr/>
            </p14:nvContentPartPr>
            <p14:xfrm>
              <a:off x="835850" y="387948"/>
              <a:ext cx="1263600" cy="703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814E5B-3188-114B-3273-DFBC5E3B98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850" y="378948"/>
                <a:ext cx="1281240" cy="7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6171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Dual-mode </a:t>
            </a:r>
            <a:r>
              <a:rPr lang="en-US" altLang="en-US" dirty="0"/>
              <a:t>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User mode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3366FF"/>
                </a:solidFill>
              </a:rPr>
              <a:t>kernel mode 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Mode bit </a:t>
            </a:r>
            <a:r>
              <a:rPr lang="en-US" altLang="en-US" dirty="0"/>
              <a:t>provided by hardware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Provides ability to distinguish when system is running user code or kernel code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instructions designated as </a:t>
            </a:r>
            <a:r>
              <a:rPr lang="en-US" altLang="en-US" b="1" dirty="0">
                <a:solidFill>
                  <a:srgbClr val="3366FF"/>
                </a:solidFill>
              </a:rPr>
              <a:t>privileged</a:t>
            </a:r>
            <a:r>
              <a:rPr lang="en-US" altLang="en-US" dirty="0"/>
              <a:t>, only executable in kernel mode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System call changes mode to kernel, return from call resets it to user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Increasingly CPUs support multi-mode operations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i.e. </a:t>
            </a:r>
            <a:r>
              <a:rPr lang="en-US" altLang="en-US" b="1" dirty="0">
                <a:solidFill>
                  <a:srgbClr val="3366FF"/>
                </a:solidFill>
              </a:rPr>
              <a:t>virtual machine manager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VMM</a:t>
            </a:r>
            <a:r>
              <a:rPr lang="en-US" altLang="en-US" dirty="0"/>
              <a:t>) mode for guest </a:t>
            </a:r>
            <a:r>
              <a:rPr lang="en-US" altLang="en-US" b="1" dirty="0">
                <a:solidFill>
                  <a:srgbClr val="3366FF"/>
                </a:solidFill>
              </a:rPr>
              <a:t>VMs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5354D4-B348-8D7B-4127-FC255D394FA3}"/>
                  </a:ext>
                </a:extLst>
              </p14:cNvPr>
              <p14:cNvContentPartPr/>
              <p14:nvPr/>
            </p14:nvContentPartPr>
            <p14:xfrm>
              <a:off x="1189730" y="665148"/>
              <a:ext cx="1100160" cy="789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5354D4-B348-8D7B-4127-FC255D394F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0730" y="656508"/>
                <a:ext cx="1117800" cy="80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694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Transition from User to Kernel mode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706A043E-B9B2-4004-AF50-22F8276EF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43313"/>
            <a:ext cx="9723438" cy="300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DA8A78-7DE2-0477-5783-8E39E125D1F7}"/>
                  </a:ext>
                </a:extLst>
              </p14:cNvPr>
              <p14:cNvContentPartPr/>
              <p14:nvPr/>
            </p14:nvContentPartPr>
            <p14:xfrm>
              <a:off x="1032050" y="571548"/>
              <a:ext cx="730080" cy="450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DA8A78-7DE2-0477-5783-8E39E125D1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410" y="562548"/>
                <a:ext cx="747720" cy="4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48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Avoiding infinite loop or process hogging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Timer to prevent infinite loop / process hogging resources</a:t>
            </a:r>
          </a:p>
          <a:p>
            <a:pPr lvl="1"/>
            <a:r>
              <a:rPr lang="en-US" altLang="en-US" dirty="0"/>
              <a:t>Timer is set to interrupt the computer after some time period</a:t>
            </a:r>
          </a:p>
          <a:p>
            <a:pPr lvl="1"/>
            <a:r>
              <a:rPr lang="en-US" altLang="en-US" dirty="0"/>
              <a:t>Keep a counter that is decremented by the physical clock.</a:t>
            </a:r>
          </a:p>
          <a:p>
            <a:pPr lvl="1"/>
            <a:r>
              <a:rPr lang="en-US" altLang="en-US" dirty="0"/>
              <a:t>Operating system set the counter (privileged instruction)</a:t>
            </a:r>
          </a:p>
          <a:p>
            <a:pPr lvl="1"/>
            <a:r>
              <a:rPr lang="en-US" altLang="en-US" dirty="0"/>
              <a:t>When counter zero generate an interrupt</a:t>
            </a:r>
          </a:p>
          <a:p>
            <a:pPr lvl="1"/>
            <a:r>
              <a:rPr lang="en-US" altLang="en-US" dirty="0"/>
              <a:t>Set up before scheduling process to regain control or terminate program that exceeds allotted time.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8B9208-4824-75E1-555C-B68D3C09F265}"/>
                  </a:ext>
                </a:extLst>
              </p14:cNvPr>
              <p14:cNvContentPartPr/>
              <p14:nvPr/>
            </p14:nvContentPartPr>
            <p14:xfrm>
              <a:off x="638930" y="328188"/>
              <a:ext cx="1191960" cy="701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8B9208-4824-75E1-555C-B68D3C09F2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930" y="319188"/>
                <a:ext cx="1209600" cy="71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166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B6A7B-80F3-4436-AE34-3D075A91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Evolution of Computer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77D9A-BF5D-4A73-BD43-6D9F9D3F4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39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Computer System Organization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17EBF5AF-7001-4B63-B520-CAF3C09774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82" y="2317750"/>
            <a:ext cx="8386029" cy="368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92D1F7-A532-A136-7D8D-9CE36361CB3A}"/>
                  </a:ext>
                </a:extLst>
              </p14:cNvPr>
              <p14:cNvContentPartPr/>
              <p14:nvPr/>
            </p14:nvContentPartPr>
            <p14:xfrm>
              <a:off x="570170" y="1081668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92D1F7-A532-A136-7D8D-9CE36361CB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170" y="107266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592ED3-047E-1D60-E308-49C7C023ECF5}"/>
                  </a:ext>
                </a:extLst>
              </p14:cNvPr>
              <p14:cNvContentPartPr/>
              <p14:nvPr/>
            </p14:nvContentPartPr>
            <p14:xfrm>
              <a:off x="570170" y="530148"/>
              <a:ext cx="1678680" cy="707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592ED3-047E-1D60-E308-49C7C023EC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170" y="521148"/>
                <a:ext cx="1696320" cy="7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64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altLang="en-US" sz="1600" dirty="0">
              <a:sym typeface="Wingdings 3" panose="05040102010807070707" pitchFamily="18" charset="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6C3DD8F-0FA0-4461-87AE-707E32AF0167}"/>
              </a:ext>
            </a:extLst>
          </p:cNvPr>
          <p:cNvSpPr txBox="1">
            <a:spLocks/>
          </p:cNvSpPr>
          <p:nvPr/>
        </p:nvSpPr>
        <p:spPr>
          <a:xfrm>
            <a:off x="838199" y="365760"/>
            <a:ext cx="10556632" cy="1324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From No OS  to Time Sharing system….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797216-5AAD-4C9B-AFAA-6B12A1F6F07E}"/>
              </a:ext>
            </a:extLst>
          </p:cNvPr>
          <p:cNvGrpSpPr/>
          <p:nvPr/>
        </p:nvGrpSpPr>
        <p:grpSpPr>
          <a:xfrm>
            <a:off x="3657598" y="1883980"/>
            <a:ext cx="6662415" cy="4349254"/>
            <a:chOff x="2558257" y="1825625"/>
            <a:chExt cx="6962140" cy="4351338"/>
          </a:xfrm>
        </p:grpSpPr>
        <p:sp>
          <p:nvSpPr>
            <p:cNvPr id="13" name="Shape 12">
              <a:extLst>
                <a:ext uri="{FF2B5EF4-FFF2-40B4-BE49-F238E27FC236}">
                  <a16:creationId xmlns:a16="http://schemas.microsoft.com/office/drawing/2014/main" id="{1CE42CC2-8D2C-46F7-8D9D-CAFD9F44E275}"/>
                </a:ext>
              </a:extLst>
            </p:cNvPr>
            <p:cNvSpPr/>
            <p:nvPr/>
          </p:nvSpPr>
          <p:spPr>
            <a:xfrm>
              <a:off x="2558257" y="1825625"/>
              <a:ext cx="6962140" cy="4351338"/>
            </a:xfrm>
            <a:prstGeom prst="swooshArrow">
              <a:avLst>
                <a:gd name="adj1" fmla="val 25000"/>
                <a:gd name="adj2" fmla="val 25000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B923AF-8C2D-4319-9CE8-15D6D5C536B3}"/>
                </a:ext>
              </a:extLst>
            </p:cNvPr>
            <p:cNvSpPr/>
            <p:nvPr/>
          </p:nvSpPr>
          <p:spPr>
            <a:xfrm>
              <a:off x="3300700" y="5061279"/>
              <a:ext cx="160129" cy="160129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0FF631-2652-4AFC-840F-3F5A18819136}"/>
                </a:ext>
              </a:extLst>
            </p:cNvPr>
            <p:cNvSpPr/>
            <p:nvPr/>
          </p:nvSpPr>
          <p:spPr>
            <a:xfrm>
              <a:off x="3380765" y="5394330"/>
              <a:ext cx="1190526" cy="529646"/>
            </a:xfrm>
            <a:custGeom>
              <a:avLst/>
              <a:gdLst>
                <a:gd name="connsiteX0" fmla="*/ 0 w 1190526"/>
                <a:gd name="connsiteY0" fmla="*/ 0 h 529646"/>
                <a:gd name="connsiteX1" fmla="*/ 1190526 w 1190526"/>
                <a:gd name="connsiteY1" fmla="*/ 0 h 529646"/>
                <a:gd name="connsiteX2" fmla="*/ 1190526 w 1190526"/>
                <a:gd name="connsiteY2" fmla="*/ 529646 h 529646"/>
                <a:gd name="connsiteX3" fmla="*/ 0 w 1190526"/>
                <a:gd name="connsiteY3" fmla="*/ 529646 h 529646"/>
                <a:gd name="connsiteX4" fmla="*/ 0 w 1190526"/>
                <a:gd name="connsiteY4" fmla="*/ 0 h 52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526" h="529646">
                  <a:moveTo>
                    <a:pt x="0" y="0"/>
                  </a:moveTo>
                  <a:lnTo>
                    <a:pt x="1190526" y="0"/>
                  </a:lnTo>
                  <a:lnTo>
                    <a:pt x="1190526" y="529646"/>
                  </a:lnTo>
                  <a:lnTo>
                    <a:pt x="0" y="5296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4849" tIns="0" rIns="0" bIns="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NZ" sz="1800" kern="1200" dirty="0"/>
                <a:t>Serial Processing</a:t>
              </a:r>
              <a:endParaRPr lang="en-US" sz="1800" kern="12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23CB74-5EB1-4EAC-AB10-010AC95EDF2F}"/>
                </a:ext>
              </a:extLst>
            </p:cNvPr>
            <p:cNvSpPr/>
            <p:nvPr/>
          </p:nvSpPr>
          <p:spPr>
            <a:xfrm>
              <a:off x="4432048" y="4049158"/>
              <a:ext cx="278485" cy="27848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F334C4-6A89-4098-87F4-19CC602238DD}"/>
                </a:ext>
              </a:extLst>
            </p:cNvPr>
            <p:cNvSpPr/>
            <p:nvPr/>
          </p:nvSpPr>
          <p:spPr>
            <a:xfrm>
              <a:off x="4502194" y="4709643"/>
              <a:ext cx="1462049" cy="794271"/>
            </a:xfrm>
            <a:custGeom>
              <a:avLst/>
              <a:gdLst>
                <a:gd name="connsiteX0" fmla="*/ 0 w 1462049"/>
                <a:gd name="connsiteY0" fmla="*/ 0 h 794271"/>
                <a:gd name="connsiteX1" fmla="*/ 1462049 w 1462049"/>
                <a:gd name="connsiteY1" fmla="*/ 0 h 794271"/>
                <a:gd name="connsiteX2" fmla="*/ 1462049 w 1462049"/>
                <a:gd name="connsiteY2" fmla="*/ 794271 h 794271"/>
                <a:gd name="connsiteX3" fmla="*/ 0 w 1462049"/>
                <a:gd name="connsiteY3" fmla="*/ 794271 h 794271"/>
                <a:gd name="connsiteX4" fmla="*/ 0 w 1462049"/>
                <a:gd name="connsiteY4" fmla="*/ 0 h 79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2049" h="794271">
                  <a:moveTo>
                    <a:pt x="0" y="0"/>
                  </a:moveTo>
                  <a:lnTo>
                    <a:pt x="1462049" y="0"/>
                  </a:lnTo>
                  <a:lnTo>
                    <a:pt x="1462049" y="794271"/>
                  </a:lnTo>
                  <a:lnTo>
                    <a:pt x="0" y="7942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564" tIns="0" rIns="0" bIns="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NZ" sz="1800" kern="1200" dirty="0"/>
                <a:t>Simple Batch Systems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C6D848-7F66-41D5-94A2-7E87A306D852}"/>
                </a:ext>
              </a:extLst>
            </p:cNvPr>
            <p:cNvSpPr/>
            <p:nvPr/>
          </p:nvSpPr>
          <p:spPr>
            <a:xfrm>
              <a:off x="5876692" y="3303339"/>
              <a:ext cx="368993" cy="368993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B8A2FE-B671-498B-8BBD-338938312155}"/>
                </a:ext>
              </a:extLst>
            </p:cNvPr>
            <p:cNvSpPr/>
            <p:nvPr/>
          </p:nvSpPr>
          <p:spPr>
            <a:xfrm>
              <a:off x="5640630" y="4026589"/>
              <a:ext cx="2098772" cy="700867"/>
            </a:xfrm>
            <a:custGeom>
              <a:avLst/>
              <a:gdLst>
                <a:gd name="connsiteX0" fmla="*/ 0 w 2098772"/>
                <a:gd name="connsiteY0" fmla="*/ 0 h 700867"/>
                <a:gd name="connsiteX1" fmla="*/ 2098772 w 2098772"/>
                <a:gd name="connsiteY1" fmla="*/ 0 h 700867"/>
                <a:gd name="connsiteX2" fmla="*/ 2098772 w 2098772"/>
                <a:gd name="connsiteY2" fmla="*/ 700867 h 700867"/>
                <a:gd name="connsiteX3" fmla="*/ 0 w 2098772"/>
                <a:gd name="connsiteY3" fmla="*/ 700867 h 700867"/>
                <a:gd name="connsiteX4" fmla="*/ 0 w 2098772"/>
                <a:gd name="connsiteY4" fmla="*/ 0 h 70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8772" h="700867">
                  <a:moveTo>
                    <a:pt x="0" y="0"/>
                  </a:moveTo>
                  <a:lnTo>
                    <a:pt x="2098772" y="0"/>
                  </a:lnTo>
                  <a:lnTo>
                    <a:pt x="2098772" y="700867"/>
                  </a:lnTo>
                  <a:lnTo>
                    <a:pt x="0" y="70086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5522" tIns="0" rIns="0" bIns="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NZ" sz="1800" kern="1200" dirty="0"/>
                <a:t>Multiprogrammed Batch Systems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940013A-0B4E-449D-848D-F760DBE99793}"/>
                </a:ext>
              </a:extLst>
            </p:cNvPr>
            <p:cNvSpPr/>
            <p:nvPr/>
          </p:nvSpPr>
          <p:spPr>
            <a:xfrm>
              <a:off x="7450136" y="2809897"/>
              <a:ext cx="494311" cy="494311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4BA7B2B-62CA-4CDC-975A-7188F9F68F42}"/>
                </a:ext>
              </a:extLst>
            </p:cNvPr>
            <p:cNvSpPr/>
            <p:nvPr/>
          </p:nvSpPr>
          <p:spPr>
            <a:xfrm>
              <a:off x="7538009" y="3571214"/>
              <a:ext cx="1270184" cy="994876"/>
            </a:xfrm>
            <a:custGeom>
              <a:avLst/>
              <a:gdLst>
                <a:gd name="connsiteX0" fmla="*/ 0 w 1270184"/>
                <a:gd name="connsiteY0" fmla="*/ 0 h 994876"/>
                <a:gd name="connsiteX1" fmla="*/ 1270184 w 1270184"/>
                <a:gd name="connsiteY1" fmla="*/ 0 h 994876"/>
                <a:gd name="connsiteX2" fmla="*/ 1270184 w 1270184"/>
                <a:gd name="connsiteY2" fmla="*/ 994876 h 994876"/>
                <a:gd name="connsiteX3" fmla="*/ 0 w 1270184"/>
                <a:gd name="connsiteY3" fmla="*/ 994876 h 994876"/>
                <a:gd name="connsiteX4" fmla="*/ 0 w 1270184"/>
                <a:gd name="connsiteY4" fmla="*/ 0 h 99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184" h="994876">
                  <a:moveTo>
                    <a:pt x="0" y="0"/>
                  </a:moveTo>
                  <a:lnTo>
                    <a:pt x="1270184" y="0"/>
                  </a:lnTo>
                  <a:lnTo>
                    <a:pt x="1270184" y="994876"/>
                  </a:lnTo>
                  <a:lnTo>
                    <a:pt x="0" y="9948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1926" tIns="0" rIns="0" bIns="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NZ" sz="1800" kern="1200" dirty="0"/>
                <a:t>Time Sharing Systems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56A569D-B719-48F6-BB93-6C567E403ACB}"/>
              </a:ext>
            </a:extLst>
          </p:cNvPr>
          <p:cNvSpPr txBox="1"/>
          <p:nvPr/>
        </p:nvSpPr>
        <p:spPr>
          <a:xfrm>
            <a:off x="900334" y="2138599"/>
            <a:ext cx="7499091" cy="6460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en-US" sz="1800" dirty="0"/>
              <a:t>-&gt; is logical extension in which CPU switches jobs so frequently that users can interact with each job while it is running, creating </a:t>
            </a:r>
            <a:r>
              <a:rPr lang="en-US" altLang="en-US" b="1" dirty="0">
                <a:solidFill>
                  <a:srgbClr val="3366FF"/>
                </a:solidFill>
              </a:rPr>
              <a:t>interactive</a:t>
            </a:r>
            <a:r>
              <a:rPr lang="en-US" altLang="en-US" sz="1800" dirty="0"/>
              <a:t> computing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6A0C16-AD34-4ECA-B562-6C4AF22F6729}"/>
              </a:ext>
            </a:extLst>
          </p:cNvPr>
          <p:cNvSpPr txBox="1"/>
          <p:nvPr/>
        </p:nvSpPr>
        <p:spPr>
          <a:xfrm>
            <a:off x="900333" y="2852542"/>
            <a:ext cx="5915417" cy="922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en-US" sz="1800" dirty="0"/>
              <a:t>-&gt; organizes jobs (code and data) </a:t>
            </a:r>
            <a:r>
              <a:rPr lang="en-US" altLang="en-US" dirty="0"/>
              <a:t>in memory, </a:t>
            </a:r>
            <a:r>
              <a:rPr lang="en-US" altLang="en-US" sz="1800" dirty="0"/>
              <a:t>so that when one job waits (ex. for I/O), job scheduler can switch CPU for </a:t>
            </a:r>
            <a:r>
              <a:rPr lang="en-US" altLang="en-US" dirty="0"/>
              <a:t>another job. </a:t>
            </a:r>
            <a:endParaRPr lang="en-US" alt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8AD31-6050-49C4-96EA-3B4B654378F7}"/>
              </a:ext>
            </a:extLst>
          </p:cNvPr>
          <p:cNvSpPr txBox="1"/>
          <p:nvPr/>
        </p:nvSpPr>
        <p:spPr>
          <a:xfrm>
            <a:off x="844061" y="3854988"/>
            <a:ext cx="4694395" cy="92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/>
              <a:t>-&gt; user no longer has direct access to processor. Resident monitor reads in job and controls sequence of events.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1A1187-AFB1-407F-8749-4ACB5C706EAA}"/>
              </a:ext>
            </a:extLst>
          </p:cNvPr>
          <p:cNvSpPr txBox="1"/>
          <p:nvPr/>
        </p:nvSpPr>
        <p:spPr>
          <a:xfrm>
            <a:off x="900333" y="4738165"/>
            <a:ext cx="3375296" cy="92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-&gt; a considerable amount of time was spent just on setting up the program to run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13CBDB-97B7-1BF7-8F15-DC7204136927}"/>
                  </a:ext>
                </a:extLst>
              </p14:cNvPr>
              <p14:cNvContentPartPr/>
              <p14:nvPr/>
            </p14:nvContentPartPr>
            <p14:xfrm>
              <a:off x="786530" y="619068"/>
              <a:ext cx="1294560" cy="46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13CBDB-97B7-1BF7-8F15-DC7204136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530" y="610428"/>
                <a:ext cx="1312200" cy="4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804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Serial Processing (Uni-Programming)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/>
          </a:bodyPr>
          <a:lstStyle/>
          <a:p>
            <a:r>
              <a:rPr lang="en-US" altLang="en-US" sz="2800" dirty="0"/>
              <a:t>The processor spends a certain amount of time executing, until it reaches an I/O instruction; it must then wait until that I/O instruction concludes before proceeding</a:t>
            </a:r>
          </a:p>
          <a:p>
            <a:r>
              <a:rPr lang="en-US" altLang="en-US" sz="2800" dirty="0"/>
              <a:t>There must be enough memory to hold the OS (resident monitor) and one user program</a:t>
            </a:r>
            <a:endParaRPr lang="en-US" altLang="en-US" b="1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endParaRPr lang="en-US" altLang="en-US" b="1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endParaRPr lang="en-US" altLang="en-US" b="1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endParaRPr lang="en-US" altLang="en-US" b="1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endParaRPr lang="en-US" altLang="en-US" b="1" dirty="0">
              <a:solidFill>
                <a:srgbClr val="3366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CF98A-DE2A-4B63-AC33-AAF246904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932" y="4319436"/>
            <a:ext cx="8807283" cy="159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3179D1-748C-D253-653E-3781466D7C21}"/>
                  </a:ext>
                </a:extLst>
              </p14:cNvPr>
              <p14:cNvContentPartPr/>
              <p14:nvPr/>
            </p14:nvContentPartPr>
            <p14:xfrm>
              <a:off x="1100810" y="356628"/>
              <a:ext cx="1684080" cy="461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3179D1-748C-D253-653E-3781466D7C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170" y="347628"/>
                <a:ext cx="1701720" cy="4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222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Simple Batch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8"/>
            <a:ext cx="7565924" cy="4678184"/>
          </a:xfrm>
        </p:spPr>
        <p:txBody>
          <a:bodyPr anchor="ctr">
            <a:normAutofit fontScale="92500" lnSpcReduction="10000"/>
          </a:bodyPr>
          <a:lstStyle/>
          <a:p>
            <a:pPr eaLnBrk="1" hangingPunct="1"/>
            <a:r>
              <a:rPr lang="en-US" altLang="en-US" sz="2800" dirty="0"/>
              <a:t>Early computers were very expensive</a:t>
            </a:r>
          </a:p>
          <a:p>
            <a:pPr lvl="1" eaLnBrk="1" hangingPunct="1"/>
            <a:r>
              <a:rPr lang="en-US" altLang="en-US" sz="2400" dirty="0"/>
              <a:t>Needed important to maximize processor utilization</a:t>
            </a:r>
          </a:p>
          <a:p>
            <a:pPr eaLnBrk="1" hangingPunct="1"/>
            <a:r>
              <a:rPr lang="en-US" altLang="en-US" sz="2800" dirty="0"/>
              <a:t>In Simple Batch System</a:t>
            </a:r>
          </a:p>
          <a:p>
            <a:pPr lvl="1" eaLnBrk="1" hangingPunct="1"/>
            <a:r>
              <a:rPr lang="en-US" altLang="en-US" dirty="0"/>
              <a:t>U</a:t>
            </a:r>
            <a:r>
              <a:rPr lang="en-US" altLang="en-US" sz="2400" dirty="0"/>
              <a:t>ser no longer has direct access to processor</a:t>
            </a:r>
          </a:p>
          <a:p>
            <a:pPr lvl="1"/>
            <a:r>
              <a:rPr lang="en-US" altLang="en-US" dirty="0"/>
              <a:t>A batch of jobs is queued up, and jobs are executed as rapidly as possible, with no intervening idle time</a:t>
            </a:r>
          </a:p>
          <a:p>
            <a:pPr lvl="1"/>
            <a:r>
              <a:rPr lang="en-US" altLang="en-US" dirty="0"/>
              <a:t>Resident monitor c</a:t>
            </a:r>
            <a:r>
              <a:rPr lang="en-US" altLang="en-US" sz="2400" dirty="0"/>
              <a:t>ontrols the sequence of events and </a:t>
            </a:r>
            <a:r>
              <a:rPr lang="en-US" altLang="en-US" dirty="0"/>
              <a:t>performs scheduling</a:t>
            </a:r>
            <a:r>
              <a:rPr lang="en-US" altLang="en-US" sz="2400" dirty="0"/>
              <a:t>.</a:t>
            </a:r>
          </a:p>
          <a:p>
            <a:pPr lvl="1" eaLnBrk="1" hangingPunct="1"/>
            <a:r>
              <a:rPr lang="en-US" altLang="en-US" sz="2400" dirty="0"/>
              <a:t>Program branches back to the monitor when finished</a:t>
            </a:r>
          </a:p>
          <a:p>
            <a:r>
              <a:rPr lang="en-US" altLang="en-US" dirty="0"/>
              <a:t>Overhead in Simple Batch System</a:t>
            </a:r>
          </a:p>
          <a:p>
            <a:pPr lvl="1"/>
            <a:r>
              <a:rPr lang="en-US" altLang="en-US" sz="2400" dirty="0"/>
              <a:t>Processor time alternates between execution of user programs and execution of the monitor</a:t>
            </a:r>
          </a:p>
          <a:p>
            <a:pPr lvl="1"/>
            <a:r>
              <a:rPr lang="en-US" altLang="en-US" dirty="0"/>
              <a:t>S</a:t>
            </a:r>
            <a:r>
              <a:rPr lang="en-US" altLang="en-US" sz="2400" dirty="0"/>
              <a:t>ome main memory is now given over to the monitor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29FE81-6220-4A7F-BE23-2A9FEECF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81" y="2070713"/>
            <a:ext cx="2951163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CC3C3D-15D1-5E7C-FCB4-D3AC649F121B}"/>
                  </a:ext>
                </a:extLst>
              </p14:cNvPr>
              <p14:cNvContentPartPr/>
              <p14:nvPr/>
            </p14:nvContentPartPr>
            <p14:xfrm>
              <a:off x="471890" y="737508"/>
              <a:ext cx="1879920" cy="592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CC3C3D-15D1-5E7C-FCB4-D3AC649F12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250" y="728868"/>
                <a:ext cx="1897560" cy="6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7791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Problem with Simple Batch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1885278"/>
            <a:ext cx="9895951" cy="4678184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NZ" altLang="en-US" sz="2800" dirty="0"/>
              <a:t>Processor is often idle </a:t>
            </a:r>
          </a:p>
          <a:p>
            <a:pPr lvl="2" eaLnBrk="1" hangingPunct="1"/>
            <a:r>
              <a:rPr lang="en-NZ" altLang="en-US" sz="2200" dirty="0"/>
              <a:t>even with automatic job sequencing</a:t>
            </a:r>
          </a:p>
          <a:p>
            <a:pPr lvl="2" eaLnBrk="1" hangingPunct="1"/>
            <a:r>
              <a:rPr lang="en-NZ" altLang="en-US" sz="2200" dirty="0"/>
              <a:t>I/O devices are slow compared to processor</a:t>
            </a:r>
          </a:p>
          <a:p>
            <a:pPr lvl="2" eaLnBrk="1" hangingPunct="1"/>
            <a:endParaRPr lang="en-NZ" altLang="en-US" sz="2200" dirty="0"/>
          </a:p>
          <a:p>
            <a:pPr lvl="2" eaLnBrk="1" hangingPunct="1"/>
            <a:endParaRPr lang="en-NZ" altLang="en-US" sz="2200" dirty="0"/>
          </a:p>
          <a:p>
            <a:pPr lvl="2" eaLnBrk="1" hangingPunct="1"/>
            <a:endParaRPr lang="en-NZ" altLang="en-US" sz="2200" dirty="0"/>
          </a:p>
          <a:p>
            <a:pPr lvl="2" eaLnBrk="1" hangingPunct="1"/>
            <a:endParaRPr lang="en-NZ" altLang="en-US" sz="2200" dirty="0"/>
          </a:p>
          <a:p>
            <a:pPr lvl="2" eaLnBrk="1" hangingPunct="1"/>
            <a:endParaRPr lang="en-NZ" altLang="en-US" sz="2200" dirty="0"/>
          </a:p>
          <a:p>
            <a:pPr lvl="2" eaLnBrk="1" hangingPunct="1"/>
            <a:endParaRPr lang="en-NZ" altLang="en-US" sz="2200" dirty="0"/>
          </a:p>
          <a:p>
            <a:pPr lvl="2" eaLnBrk="1" hangingPunct="1"/>
            <a:endParaRPr lang="en-NZ" altLang="en-US" sz="2200" dirty="0"/>
          </a:p>
          <a:p>
            <a:pPr lvl="2" eaLnBrk="1" hangingPunct="1"/>
            <a:endParaRPr lang="en-NZ" altLang="en-US" sz="2200" dirty="0"/>
          </a:p>
          <a:p>
            <a:pPr eaLnBrk="1" hangingPunct="1"/>
            <a:endParaRPr lang="en-US" altLang="en-US" sz="2400" dirty="0"/>
          </a:p>
        </p:txBody>
      </p:sp>
      <p:pic>
        <p:nvPicPr>
          <p:cNvPr id="13" name="Content Placeholder 3" descr="Fig02_04.gif">
            <a:extLst>
              <a:ext uri="{FF2B5EF4-FFF2-40B4-BE49-F238E27FC236}">
                <a16:creationId xmlns:a16="http://schemas.microsoft.com/office/drawing/2014/main" id="{161DC5E9-0734-4434-A716-130847A95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332" y="3277770"/>
            <a:ext cx="6453554" cy="261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6B9424-35C0-D6EE-B13B-3C96612984DD}"/>
                  </a:ext>
                </a:extLst>
              </p14:cNvPr>
              <p14:cNvContentPartPr/>
              <p14:nvPr/>
            </p14:nvContentPartPr>
            <p14:xfrm>
              <a:off x="619130" y="576948"/>
              <a:ext cx="1282680" cy="430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6B9424-35C0-D6EE-B13B-3C96612984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490" y="568308"/>
                <a:ext cx="1300320" cy="4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075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Memory layout for Multi-Programmed Batch system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007BE85-E30E-4767-A664-1B6F416319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871" y="1885949"/>
            <a:ext cx="3855871" cy="445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EE6E56-F1DA-22AF-091B-928502E5475E}"/>
                  </a:ext>
                </a:extLst>
              </p14:cNvPr>
              <p14:cNvContentPartPr/>
              <p14:nvPr/>
            </p14:nvContentPartPr>
            <p14:xfrm>
              <a:off x="314570" y="79788"/>
              <a:ext cx="2746800" cy="760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EE6E56-F1DA-22AF-091B-928502E547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570" y="71148"/>
                <a:ext cx="2764440" cy="7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6261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Multi-Programming  &amp; Multi-tasking :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en-US" sz="2400" dirty="0"/>
              <a:t>When one job needs to wait for I/O, the processor can switch to the other job, which is likely not waiting for I/O.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Memory is expanded to hold three, four, or more programs and switch among all of them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DC6BC8-449D-4448-9FBF-F4DAAE97F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3"/>
          <a:stretch/>
        </p:blipFill>
        <p:spPr bwMode="auto">
          <a:xfrm>
            <a:off x="2036505" y="3719144"/>
            <a:ext cx="8558323" cy="257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4C77A7-9C0C-1B59-01DA-4DC5DDC8B964}"/>
                  </a:ext>
                </a:extLst>
              </p14:cNvPr>
              <p14:cNvContentPartPr/>
              <p14:nvPr/>
            </p14:nvContentPartPr>
            <p14:xfrm>
              <a:off x="983090" y="34428"/>
              <a:ext cx="1760400" cy="85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4C77A7-9C0C-1B59-01DA-4DC5DDC8B9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090" y="25788"/>
                <a:ext cx="1778040" cy="87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597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Multi-Programming Batch  &amp; Time-Shared Multi-tasking :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Multiprogramming (Batch) </a:t>
            </a:r>
            <a:r>
              <a:rPr lang="en-US" altLang="en-US" sz="1600" dirty="0"/>
              <a:t> needed for </a:t>
            </a:r>
            <a:r>
              <a:rPr lang="en-US" altLang="en-US" b="1" dirty="0">
                <a:solidFill>
                  <a:srgbClr val="3366FF"/>
                </a:solidFill>
              </a:rPr>
              <a:t>efficiency (Maximize processor use)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Single user cannot keep CPU and I/O devices busy at all times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Multiprogramming organizes jobs (code and data) so CPU always has one to execute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A subset of total jobs in system is kept in memory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One job selected and run via </a:t>
            </a:r>
            <a:r>
              <a:rPr lang="en-US" altLang="en-US" b="1" dirty="0">
                <a:solidFill>
                  <a:srgbClr val="3366FF"/>
                </a:solidFill>
              </a:rPr>
              <a:t>job scheduling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When it has to wait (for I/O for example), OS switches to another job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Timesharing </a:t>
            </a:r>
            <a:r>
              <a:rPr lang="en-US" altLang="en-US" sz="1600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multitasking</a:t>
            </a:r>
            <a:r>
              <a:rPr lang="en-US" altLang="en-US" sz="1600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is logical extension in which CPU switches jobs so frequently that users can interact with each job while it is running, creating </a:t>
            </a:r>
            <a:r>
              <a:rPr lang="en-US" altLang="en-US" b="1" dirty="0">
                <a:solidFill>
                  <a:srgbClr val="3366FF"/>
                </a:solidFill>
              </a:rPr>
              <a:t>interactive</a:t>
            </a:r>
            <a:r>
              <a:rPr lang="en-US" altLang="en-US" sz="1600" dirty="0"/>
              <a:t> computing by </a:t>
            </a:r>
            <a:r>
              <a:rPr lang="en-US" altLang="en-US" b="1" dirty="0">
                <a:solidFill>
                  <a:srgbClr val="3366FF"/>
                </a:solidFill>
              </a:rPr>
              <a:t>minimizing Response Time. </a:t>
            </a:r>
            <a:r>
              <a:rPr lang="en-US" altLang="en-US" sz="1600" dirty="0"/>
              <a:t>(Response time should be &lt; 1 second)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Each user has at least one program executing in memory </a:t>
            </a:r>
            <a:r>
              <a:rPr lang="en-US" altLang="en-US" sz="1600" dirty="0">
                <a:sym typeface="Wingdings 3" panose="05040102010807070707" pitchFamily="18" charset="2"/>
              </a:rPr>
              <a:t></a:t>
            </a:r>
            <a:r>
              <a:rPr lang="en-US" altLang="en-US" b="1" dirty="0">
                <a:solidFill>
                  <a:srgbClr val="3366FF"/>
                </a:solidFill>
                <a:sym typeface="Wingdings 3" panose="05040102010807070707" pitchFamily="18" charset="2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Wingdings 3" panose="05040102010807070707" pitchFamily="18" charset="2"/>
              </a:rPr>
              <a:t>If several jobs ready to run at the same time  </a:t>
            </a:r>
            <a:r>
              <a:rPr lang="en-US" altLang="en-US" b="1" dirty="0">
                <a:solidFill>
                  <a:srgbClr val="3366FF"/>
                </a:solidFill>
                <a:sym typeface="Wingdings 3" panose="05040102010807070707" pitchFamily="18" charset="2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sym typeface="Wingdings 3" panose="05040102010807070707" pitchFamily="18" charset="2"/>
              </a:rPr>
              <a:t>If processes don</a:t>
            </a:r>
            <a:r>
              <a:rPr lang="ja-JP" altLang="en-US" sz="1600" dirty="0">
                <a:sym typeface="Wingdings 3" panose="05040102010807070707" pitchFamily="18" charset="2"/>
              </a:rPr>
              <a:t>’</a:t>
            </a:r>
            <a:r>
              <a:rPr lang="en-US" altLang="ja-JP" sz="1600" dirty="0">
                <a:sym typeface="Wingdings 3" panose="05040102010807070707" pitchFamily="18" charset="2"/>
              </a:rPr>
              <a:t>t fit in memory, </a:t>
            </a:r>
            <a:r>
              <a:rPr lang="en-US" altLang="ja-JP" b="1" dirty="0">
                <a:solidFill>
                  <a:srgbClr val="3366FF"/>
                </a:solidFill>
                <a:sym typeface="Wingdings 3" panose="05040102010807070707" pitchFamily="18" charset="2"/>
              </a:rPr>
              <a:t>swapping</a:t>
            </a:r>
            <a:r>
              <a:rPr lang="en-US" altLang="ja-JP" sz="1600" dirty="0">
                <a:sym typeface="Wingdings 3" panose="05040102010807070707" pitchFamily="18" charset="2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  <a:sym typeface="Wingdings 3" panose="05040102010807070707" pitchFamily="18" charset="2"/>
              </a:rPr>
              <a:t>Virtual memory </a:t>
            </a:r>
            <a:r>
              <a:rPr lang="en-US" altLang="en-US" sz="1600" dirty="0">
                <a:sym typeface="Wingdings 3" panose="05040102010807070707" pitchFamily="18" charset="2"/>
              </a:rPr>
              <a:t>allows execution of processes not completely in memory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2ACA98-D088-9D88-5947-7F528D35F37A}"/>
                  </a:ext>
                </a:extLst>
              </p14:cNvPr>
              <p14:cNvContentPartPr/>
              <p14:nvPr/>
            </p14:nvContentPartPr>
            <p14:xfrm>
              <a:off x="422930" y="652548"/>
              <a:ext cx="1104120" cy="321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2ACA98-D088-9D88-5947-7F528D35F3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930" y="643548"/>
                <a:ext cx="1121760" cy="3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87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B6A7B-80F3-4436-AE34-3D075A91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OS Structure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/ Architecture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77D9A-BF5D-4A73-BD43-6D9F9D3F4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91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Monolithic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5013159" cy="4116276"/>
          </a:xfrm>
        </p:spPr>
        <p:txBody>
          <a:bodyPr anchor="ctr">
            <a:normAutofit/>
          </a:bodyPr>
          <a:lstStyle/>
          <a:p>
            <a:pPr indent="-228600" defTabSz="914400" eaLnBrk="1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n-lt"/>
                <a:ea typeface="+mn-ea"/>
              </a:rPr>
              <a:t>A main program that invokes the requested service procedure.</a:t>
            </a:r>
          </a:p>
          <a:p>
            <a:pPr indent="-228600" defTabSz="914400" eaLnBrk="1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n-lt"/>
                <a:ea typeface="+mn-ea"/>
              </a:rPr>
              <a:t>A set of service procedures that carry out the system calls.</a:t>
            </a:r>
          </a:p>
          <a:p>
            <a:pPr indent="-228600" defTabSz="914400" eaLnBrk="1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n-lt"/>
                <a:ea typeface="+mn-ea"/>
              </a:rPr>
              <a:t>A set of utility procedures that help the service procedures.</a:t>
            </a:r>
            <a:endParaRPr lang="en-US" altLang="en-US" b="1" dirty="0">
              <a:solidFill>
                <a:srgbClr val="3366FF"/>
              </a:solidFill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707E7CE-1EE3-44CA-ABBF-9977727B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180" y="1857187"/>
            <a:ext cx="5221543" cy="38641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9DAC72-B02E-0EEC-148A-3D49056A348F}"/>
                  </a:ext>
                </a:extLst>
              </p14:cNvPr>
              <p14:cNvContentPartPr/>
              <p14:nvPr/>
            </p14:nvContentPartPr>
            <p14:xfrm>
              <a:off x="678170" y="22548"/>
              <a:ext cx="1919880" cy="860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9DAC72-B02E-0EEC-148A-3D49056A34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530" y="13908"/>
                <a:ext cx="1937520" cy="8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435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Layered Systems</a:t>
            </a:r>
          </a:p>
        </p:txBody>
      </p:sp>
      <p:pic>
        <p:nvPicPr>
          <p:cNvPr id="9" name="Picture 1031" descr="01-25">
            <a:extLst>
              <a:ext uri="{FF2B5EF4-FFF2-40B4-BE49-F238E27FC236}">
                <a16:creationId xmlns:a16="http://schemas.microsoft.com/office/drawing/2014/main" id="{80C5AA60-8A81-443B-A7B8-5BBED53FDB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54" y="2042835"/>
            <a:ext cx="8731045" cy="395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0974CC-AB0B-6FD8-9B96-F7D7457A3E06}"/>
                  </a:ext>
                </a:extLst>
              </p14:cNvPr>
              <p14:cNvContentPartPr/>
              <p14:nvPr/>
            </p14:nvContentPartPr>
            <p14:xfrm>
              <a:off x="1051850" y="802668"/>
              <a:ext cx="920520" cy="42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0974CC-AB0B-6FD8-9B96-F7D7457A3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850" y="794028"/>
                <a:ext cx="938160" cy="4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6444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4 layers of Computer System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4BF7241-D594-4B74-9ADF-54859D3A8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139" y="1997612"/>
            <a:ext cx="8018584" cy="456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89F432-3028-AF45-E250-8E63208C9EC6}"/>
                  </a:ext>
                </a:extLst>
              </p14:cNvPr>
              <p14:cNvContentPartPr/>
              <p14:nvPr/>
            </p14:nvContentPartPr>
            <p14:xfrm>
              <a:off x="550370" y="558948"/>
              <a:ext cx="1260360" cy="393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89F432-3028-AF45-E250-8E63208C9E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730" y="549948"/>
                <a:ext cx="1278000" cy="4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200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5858-82B8-EB2E-D2DF-73FBC8AF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Difference between Monolithic and Layered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306FAF-3355-0408-7026-7C2C2B00C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666563"/>
              </p:ext>
            </p:extLst>
          </p:nvPr>
        </p:nvGraphicFramePr>
        <p:xfrm>
          <a:off x="838200" y="2276035"/>
          <a:ext cx="10515600" cy="361628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5212080">
                  <a:extLst>
                    <a:ext uri="{9D8B030D-6E8A-4147-A177-3AD203B41FA5}">
                      <a16:colId xmlns:a16="http://schemas.microsoft.com/office/drawing/2014/main" val="962019784"/>
                    </a:ext>
                  </a:extLst>
                </a:gridCol>
                <a:gridCol w="5303520">
                  <a:extLst>
                    <a:ext uri="{9D8B030D-6E8A-4147-A177-3AD203B41FA5}">
                      <a16:colId xmlns:a16="http://schemas.microsoft.com/office/drawing/2014/main" val="1072110142"/>
                    </a:ext>
                  </a:extLst>
                </a:gridCol>
              </a:tblGrid>
              <a:tr h="4454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Monolithic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135430" marT="0" marB="13543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Layered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5430" marR="0" marT="0" marB="135430" anchor="b"/>
                </a:tc>
                <a:extLst>
                  <a:ext uri="{0D108BD9-81ED-4DB2-BD59-A6C34878D82A}">
                    <a16:rowId xmlns:a16="http://schemas.microsoft.com/office/drawing/2014/main" val="759097269"/>
                  </a:ext>
                </a:extLst>
              </a:tr>
              <a:tr h="5808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Complete OS functions inside the kernel space itself. 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135430" marT="135430" marB="13543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OS functions are divided into multiple layers. 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5430" marR="0" marT="135430" marB="135430" anchor="b"/>
                </a:tc>
                <a:extLst>
                  <a:ext uri="{0D108BD9-81ED-4DB2-BD59-A6C34878D82A}">
                    <a16:rowId xmlns:a16="http://schemas.microsoft.com/office/drawing/2014/main" val="1236833175"/>
                  </a:ext>
                </a:extLst>
              </a:tr>
              <a:tr h="847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It consists of a total of three layers. 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135430" marT="135430" marB="13543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It consists of multiple layers which cannot be allotted a fixed number. </a:t>
                      </a:r>
                      <a:endParaRPr lang="en-US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5430" marR="0" marT="135430" marB="135430" anchor="b"/>
                </a:tc>
                <a:extLst>
                  <a:ext uri="{0D108BD9-81ED-4DB2-BD59-A6C34878D82A}">
                    <a16:rowId xmlns:a16="http://schemas.microsoft.com/office/drawing/2014/main" val="1404764834"/>
                  </a:ext>
                </a:extLst>
              </a:tr>
              <a:tr h="5808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Components interact directly with one another.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135430" marT="135430" marB="13543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Components do not interact directly with one another.</a:t>
                      </a:r>
                      <a:endParaRPr lang="en-US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5430" marR="0" marT="135430" marB="135430" anchor="b"/>
                </a:tc>
                <a:extLst>
                  <a:ext uri="{0D108BD9-81ED-4DB2-BD59-A6C34878D82A}">
                    <a16:rowId xmlns:a16="http://schemas.microsoft.com/office/drawing/2014/main" val="604960288"/>
                  </a:ext>
                </a:extLst>
              </a:tr>
              <a:tr h="5808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Lesser modularity.</a:t>
                      </a:r>
                      <a:endParaRPr lang="en-US" sz="1800" b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135430" marT="135430" marB="13543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More modularity.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5430" marR="0" marT="135430" marB="135430" anchor="b"/>
                </a:tc>
                <a:extLst>
                  <a:ext uri="{0D108BD9-81ED-4DB2-BD59-A6C34878D82A}">
                    <a16:rowId xmlns:a16="http://schemas.microsoft.com/office/drawing/2014/main" val="425306755"/>
                  </a:ext>
                </a:extLst>
              </a:tr>
              <a:tr h="5808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Debugging and modification are less accessible.</a:t>
                      </a:r>
                      <a:endParaRPr lang="en-US" sz="1800" b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135430" marT="135430" marB="13543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Debugging and modification are more accessible.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5430" marR="0" marT="135430" marB="135430" anchor="b"/>
                </a:tc>
                <a:extLst>
                  <a:ext uri="{0D108BD9-81ED-4DB2-BD59-A6C34878D82A}">
                    <a16:rowId xmlns:a16="http://schemas.microsoft.com/office/drawing/2014/main" val="9175177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494440-3FBD-8893-B8ED-0CB461227F88}"/>
                  </a:ext>
                </a:extLst>
              </p14:cNvPr>
              <p14:cNvContentPartPr/>
              <p14:nvPr/>
            </p14:nvContentPartPr>
            <p14:xfrm>
              <a:off x="501410" y="500628"/>
              <a:ext cx="1175760" cy="455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494440-3FBD-8893-B8ED-0CB461227F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410" y="491628"/>
                <a:ext cx="1193400" cy="4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71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Microkernels</a:t>
            </a:r>
          </a:p>
        </p:txBody>
      </p:sp>
      <p:pic>
        <p:nvPicPr>
          <p:cNvPr id="9" name="Picture 6" descr="01-26">
            <a:extLst>
              <a:ext uri="{FF2B5EF4-FFF2-40B4-BE49-F238E27FC236}">
                <a16:creationId xmlns:a16="http://schemas.microsoft.com/office/drawing/2014/main" id="{384E0A12-BD5B-49EC-98EB-AB6FC05FEF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44" y="1919160"/>
            <a:ext cx="9000332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5ED99C-EAEA-8780-671E-F5B638CD9526}"/>
                  </a:ext>
                </a:extLst>
              </p14:cNvPr>
              <p14:cNvContentPartPr/>
              <p14:nvPr/>
            </p14:nvContentPartPr>
            <p14:xfrm>
              <a:off x="1032050" y="107508"/>
              <a:ext cx="1328400" cy="63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5ED99C-EAEA-8780-671E-F5B638CD95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410" y="98868"/>
                <a:ext cx="1346040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86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Difference between Monolithic and Microkernel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51CB06-E1BC-2C93-EC2E-DB3B68F6A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121347"/>
              </p:ext>
            </p:extLst>
          </p:nvPr>
        </p:nvGraphicFramePr>
        <p:xfrm>
          <a:off x="838199" y="1369490"/>
          <a:ext cx="10664482" cy="519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341">
                  <a:extLst>
                    <a:ext uri="{9D8B030D-6E8A-4147-A177-3AD203B41FA5}">
                      <a16:colId xmlns:a16="http://schemas.microsoft.com/office/drawing/2014/main" val="3080620156"/>
                    </a:ext>
                  </a:extLst>
                </a:gridCol>
                <a:gridCol w="1927519">
                  <a:extLst>
                    <a:ext uri="{9D8B030D-6E8A-4147-A177-3AD203B41FA5}">
                      <a16:colId xmlns:a16="http://schemas.microsoft.com/office/drawing/2014/main" val="1233110122"/>
                    </a:ext>
                  </a:extLst>
                </a:gridCol>
                <a:gridCol w="3831917">
                  <a:extLst>
                    <a:ext uri="{9D8B030D-6E8A-4147-A177-3AD203B41FA5}">
                      <a16:colId xmlns:a16="http://schemas.microsoft.com/office/drawing/2014/main" val="2024357956"/>
                    </a:ext>
                  </a:extLst>
                </a:gridCol>
                <a:gridCol w="4231705">
                  <a:extLst>
                    <a:ext uri="{9D8B030D-6E8A-4147-A177-3AD203B41FA5}">
                      <a16:colId xmlns:a16="http://schemas.microsoft.com/office/drawing/2014/main" val="2850041871"/>
                    </a:ext>
                  </a:extLst>
                </a:gridCol>
              </a:tblGrid>
              <a:tr h="5148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S. No.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Parameters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dirty="0">
                          <a:effectLst/>
                        </a:rPr>
                        <a:t>Microkernel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dirty="0">
                          <a:effectLst/>
                        </a:rPr>
                        <a:t>Monolithic kernel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2193982620"/>
                  </a:ext>
                </a:extLst>
              </a:tr>
              <a:tr h="7708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1.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Address Space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 dirty="0">
                          <a:effectLst/>
                        </a:rPr>
                        <a:t>In microkernel, user services and kernel services are kept in separate address space.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 dirty="0">
                          <a:effectLst/>
                        </a:rPr>
                        <a:t>In monolithic kernel, both user services and kernel services are kept in the same address space.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2936962730"/>
                  </a:ext>
                </a:extLst>
              </a:tr>
              <a:tr h="5148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2.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Design and Implementation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>
                          <a:effectLst/>
                        </a:rPr>
                        <a:t>OS is complex to design.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 dirty="0">
                          <a:effectLst/>
                        </a:rPr>
                        <a:t>OS is easy to design and implement.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4203007341"/>
                  </a:ext>
                </a:extLst>
              </a:tr>
              <a:tr h="5148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3.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Size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>
                          <a:effectLst/>
                        </a:rPr>
                        <a:t>Microkernel are smaller in size.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 dirty="0">
                          <a:effectLst/>
                        </a:rPr>
                        <a:t>Monolithic kernel is larger than microkernel.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1926111610"/>
                  </a:ext>
                </a:extLst>
              </a:tr>
              <a:tr h="5148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4.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Functionality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>
                          <a:effectLst/>
                        </a:rPr>
                        <a:t>Easier to add new functionalities.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 dirty="0">
                          <a:effectLst/>
                        </a:rPr>
                        <a:t>Difficult to add new functionalities.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3709227736"/>
                  </a:ext>
                </a:extLst>
              </a:tr>
              <a:tr h="5148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5.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Coding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 dirty="0">
                          <a:effectLst/>
                        </a:rPr>
                        <a:t>To design a microkernel, more code is required.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 dirty="0">
                          <a:effectLst/>
                        </a:rPr>
                        <a:t>Less code when compared to microkernel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1425190890"/>
                  </a:ext>
                </a:extLst>
              </a:tr>
              <a:tr h="5148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6.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Failure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>
                          <a:effectLst/>
                        </a:rPr>
                        <a:t>Failure of one component does not effect the working of micro kernel.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 dirty="0">
                          <a:effectLst/>
                        </a:rPr>
                        <a:t>Failure of one component in a monolithic kernel leads to the failure of the entire system.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1288460634"/>
                  </a:ext>
                </a:extLst>
              </a:tr>
              <a:tr h="51488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7.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Processing Speed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>
                          <a:effectLst/>
                        </a:rPr>
                        <a:t>Execution speed is low.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 dirty="0">
                          <a:effectLst/>
                        </a:rPr>
                        <a:t>Execution speed is high.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40583544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D42FA1-DE02-4237-47D3-3240F0085EB0}"/>
                  </a:ext>
                </a:extLst>
              </p14:cNvPr>
              <p14:cNvContentPartPr/>
              <p14:nvPr/>
            </p14:nvContentPartPr>
            <p14:xfrm>
              <a:off x="334010" y="322788"/>
              <a:ext cx="1448640" cy="642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D42FA1-DE02-4237-47D3-3240F0085E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370" y="313788"/>
                <a:ext cx="1466280" cy="6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33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Difference between Monolithic and Microkernel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51CB06-E1BC-2C93-EC2E-DB3B68F6A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2143477"/>
              </p:ext>
            </p:extLst>
          </p:nvPr>
        </p:nvGraphicFramePr>
        <p:xfrm>
          <a:off x="689317" y="1716259"/>
          <a:ext cx="10664482" cy="462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341">
                  <a:extLst>
                    <a:ext uri="{9D8B030D-6E8A-4147-A177-3AD203B41FA5}">
                      <a16:colId xmlns:a16="http://schemas.microsoft.com/office/drawing/2014/main" val="3080620156"/>
                    </a:ext>
                  </a:extLst>
                </a:gridCol>
                <a:gridCol w="1927519">
                  <a:extLst>
                    <a:ext uri="{9D8B030D-6E8A-4147-A177-3AD203B41FA5}">
                      <a16:colId xmlns:a16="http://schemas.microsoft.com/office/drawing/2014/main" val="1233110122"/>
                    </a:ext>
                  </a:extLst>
                </a:gridCol>
                <a:gridCol w="3831917">
                  <a:extLst>
                    <a:ext uri="{9D8B030D-6E8A-4147-A177-3AD203B41FA5}">
                      <a16:colId xmlns:a16="http://schemas.microsoft.com/office/drawing/2014/main" val="2024357956"/>
                    </a:ext>
                  </a:extLst>
                </a:gridCol>
                <a:gridCol w="4231705">
                  <a:extLst>
                    <a:ext uri="{9D8B030D-6E8A-4147-A177-3AD203B41FA5}">
                      <a16:colId xmlns:a16="http://schemas.microsoft.com/office/drawing/2014/main" val="2850041871"/>
                    </a:ext>
                  </a:extLst>
                </a:gridCol>
              </a:tblGrid>
              <a:tr h="2721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S. No.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Parameters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effectLst/>
                        </a:rPr>
                        <a:t>Microkernel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>
                          <a:effectLst/>
                        </a:rPr>
                        <a:t>Monolithic kernel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2193982620"/>
                  </a:ext>
                </a:extLst>
              </a:tr>
              <a:tr h="2721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8.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Extend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>
                          <a:effectLst/>
                        </a:rPr>
                        <a:t>It is easy to extend Microkernel.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800" b="0" dirty="0">
                          <a:effectLst/>
                        </a:rPr>
                        <a:t>It is not easy to extend monolithic kernel.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1243885390"/>
                  </a:ext>
                </a:extLst>
              </a:tr>
              <a:tr h="4074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9.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Communication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To implement IPC messaging queues are used by the communication microkernels.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Signals and Sockets are utilized to implement IPC in monolithic kernels.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2706298332"/>
                  </a:ext>
                </a:extLst>
              </a:tr>
              <a:tr h="2721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10.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Debugging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Debugging is simple.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Debugging is difficult.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4257640742"/>
                  </a:ext>
                </a:extLst>
              </a:tr>
              <a:tr h="2721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11.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Maintain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It is simple to maintain.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Extra time and resources are needed for maintenance.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3028166643"/>
                  </a:ext>
                </a:extLst>
              </a:tr>
              <a:tr h="4074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12.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Message passing and Context switching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Message forwarding and context switching are required by the microkernel.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Message passing and context switching are not required while the kernel is working. 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257389413"/>
                  </a:ext>
                </a:extLst>
              </a:tr>
              <a:tr h="2721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13.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>
                          <a:effectLst/>
                        </a:rPr>
                        <a:t>Services</a:t>
                      </a:r>
                      <a:endParaRPr lang="en-US" sz="1800" b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The kernel only offers IPC and low-level device management services.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>
                          <a:effectLst/>
                        </a:rPr>
                        <a:t>The Kernel contains all of the operating system’s services. 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918340052"/>
                  </a:ext>
                </a:extLst>
              </a:tr>
              <a:tr h="27218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14.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dirty="0">
                          <a:effectLst/>
                        </a:rPr>
                        <a:t>Example</a:t>
                      </a:r>
                      <a:endParaRPr lang="en-US" sz="1800" b="0" dirty="0">
                        <a:effectLst/>
                      </a:endParaRP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dirty="0">
                          <a:effectLst/>
                        </a:rPr>
                        <a:t>Example :</a:t>
                      </a:r>
                      <a:r>
                        <a:rPr lang="en-US" sz="1800" b="0" dirty="0">
                          <a:effectLst/>
                        </a:rPr>
                        <a:t> Mac OS X.</a:t>
                      </a:r>
                    </a:p>
                  </a:txBody>
                  <a:tcPr marL="35238" marR="35238" marT="49333" marB="4933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dirty="0">
                          <a:effectLst/>
                        </a:rPr>
                        <a:t>Example :</a:t>
                      </a:r>
                      <a:r>
                        <a:rPr lang="en-US" sz="1800" b="0" dirty="0">
                          <a:effectLst/>
                        </a:rPr>
                        <a:t> Microsoft Windows 95.</a:t>
                      </a:r>
                    </a:p>
                  </a:txBody>
                  <a:tcPr marL="35238" marR="35238" marT="49333" marB="49333" anchor="ctr"/>
                </a:tc>
                <a:extLst>
                  <a:ext uri="{0D108BD9-81ED-4DB2-BD59-A6C34878D82A}">
                    <a16:rowId xmlns:a16="http://schemas.microsoft.com/office/drawing/2014/main" val="373328021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DEEB38B-D655-E9EA-56A5-8411A9026641}"/>
              </a:ext>
            </a:extLst>
          </p:cNvPr>
          <p:cNvGrpSpPr/>
          <p:nvPr/>
        </p:nvGrpSpPr>
        <p:grpSpPr>
          <a:xfrm>
            <a:off x="402770" y="728868"/>
            <a:ext cx="926280" cy="450720"/>
            <a:chOff x="402770" y="728868"/>
            <a:chExt cx="926280" cy="45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801E832-0907-20C9-30A7-21BBD9463E79}"/>
                    </a:ext>
                  </a:extLst>
                </p14:cNvPr>
                <p14:cNvContentPartPr/>
                <p14:nvPr/>
              </p14:nvContentPartPr>
              <p14:xfrm>
                <a:off x="402770" y="973308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801E832-0907-20C9-30A7-21BBD9463E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130" y="9646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1E1D1A-EA6B-9A28-825B-B96AC0DEE539}"/>
                    </a:ext>
                  </a:extLst>
                </p14:cNvPr>
                <p14:cNvContentPartPr/>
                <p14:nvPr/>
              </p14:nvContentPartPr>
              <p14:xfrm>
                <a:off x="402770" y="728868"/>
                <a:ext cx="926280" cy="450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1E1D1A-EA6B-9A28-825B-B96AC0DEE5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130" y="719868"/>
                  <a:ext cx="943920" cy="46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7199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B6A7B-80F3-4436-AE34-3D075A91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Calls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77D9A-BF5D-4A73-BD43-6D9F9D3F4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201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Flowchart: Document 1536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8DC10AE1-B2DF-7F06-8164-CA0D66F2E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875" y="5492750"/>
            <a:ext cx="734695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norm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Font typeface="Monotype Sorts" pitchFamily="-84" charset="2"/>
              <a:buNone/>
            </a:pPr>
            <a:r>
              <a:rPr lang="en-US" altLang="en-US" sz="2200"/>
              <a:t>Note that the system-call names used throughout this text are generic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CBA5084C-F48C-FB80-4BDB-656C545183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Calls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549E247-DD59-FA3E-1087-EF8D3976EE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06875" y="639763"/>
            <a:ext cx="7346950" cy="4783138"/>
          </a:xfrm>
        </p:spPr>
        <p:txBody>
          <a:bodyPr wrap="square" anchor="t">
            <a:normAutofit/>
          </a:bodyPr>
          <a:lstStyle/>
          <a:p>
            <a:r>
              <a:rPr lang="en-US" altLang="en-US" sz="2600"/>
              <a:t>Programming interface to the services provided by the OS</a:t>
            </a:r>
          </a:p>
          <a:p>
            <a:r>
              <a:rPr lang="en-US" altLang="en-US" sz="2600"/>
              <a:t>Typically written in a high-level language (C or C++)</a:t>
            </a:r>
          </a:p>
          <a:p>
            <a:r>
              <a:rPr lang="en-US" altLang="en-US" sz="2600"/>
              <a:t>Mostly accessed by programs via a high-level </a:t>
            </a:r>
            <a:r>
              <a:rPr lang="en-US" altLang="en-US" sz="2600" b="1">
                <a:solidFill>
                  <a:srgbClr val="3366FF"/>
                </a:solidFill>
              </a:rPr>
              <a:t>Application Programming Interface </a:t>
            </a:r>
            <a:r>
              <a:rPr lang="en-US" altLang="en-US" sz="2600" b="1">
                <a:solidFill>
                  <a:srgbClr val="000000"/>
                </a:solidFill>
              </a:rPr>
              <a:t>(</a:t>
            </a:r>
            <a:r>
              <a:rPr lang="en-US" altLang="en-US" sz="2600" b="1">
                <a:solidFill>
                  <a:srgbClr val="3366FF"/>
                </a:solidFill>
              </a:rPr>
              <a:t>API</a:t>
            </a:r>
            <a:r>
              <a:rPr lang="en-US" altLang="en-US" sz="2600" b="1">
                <a:solidFill>
                  <a:srgbClr val="000000"/>
                </a:solidFill>
              </a:rPr>
              <a:t>)</a:t>
            </a:r>
            <a:r>
              <a:rPr lang="en-US" altLang="en-US" sz="2600">
                <a:solidFill>
                  <a:srgbClr val="3366FF"/>
                </a:solidFill>
              </a:rPr>
              <a:t> </a:t>
            </a:r>
            <a:r>
              <a:rPr lang="en-US" altLang="en-US" sz="2600"/>
              <a:t>rather than direct system call use</a:t>
            </a:r>
          </a:p>
          <a:p>
            <a:r>
              <a:rPr lang="en-US" altLang="en-US" sz="2600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815C08-714E-A8EE-8435-7D4670DFF952}"/>
                  </a:ext>
                </a:extLst>
              </p14:cNvPr>
              <p14:cNvContentPartPr/>
              <p14:nvPr/>
            </p14:nvContentPartPr>
            <p14:xfrm>
              <a:off x="835850" y="1208028"/>
              <a:ext cx="1465200" cy="436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815C08-714E-A8EE-8435-7D4670DFF9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850" y="1199028"/>
                <a:ext cx="1482840" cy="45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solidFill>
                  <a:schemeClr val="bg1"/>
                </a:solidFill>
              </a:rPr>
              <a:t>Example of System Call for copy file (cp of Linux)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434B-56D3-97D8-1700-58FBB3D9C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2BC168-896B-72F0-7D73-84027755CBED}"/>
              </a:ext>
            </a:extLst>
          </p:cNvPr>
          <p:cNvGrpSpPr/>
          <p:nvPr/>
        </p:nvGrpSpPr>
        <p:grpSpPr>
          <a:xfrm>
            <a:off x="2986089" y="1956680"/>
            <a:ext cx="5937250" cy="3965013"/>
            <a:chOff x="2986089" y="2012951"/>
            <a:chExt cx="5937250" cy="3965013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51448F9-C241-1C71-7ABA-01BDE2B8C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089" y="2012951"/>
              <a:ext cx="5937250" cy="3965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9014A718-B646-1E6D-E4DA-5FFE0EACC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82063" y="2022475"/>
              <a:ext cx="0" cy="420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78C03FAA-92DD-59BB-3AAA-B20740FDA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7363" y="2012951"/>
              <a:ext cx="0" cy="4302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7EE403-AB60-4406-115E-62B3EADCEEF8}"/>
                  </a:ext>
                </a:extLst>
              </p14:cNvPr>
              <p14:cNvContentPartPr/>
              <p14:nvPr/>
            </p14:nvContentPartPr>
            <p14:xfrm>
              <a:off x="776810" y="184908"/>
              <a:ext cx="2222280" cy="894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7EE403-AB60-4406-115E-62B3EADCEE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810" y="175908"/>
                <a:ext cx="2239920" cy="9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896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0" name="Rectangle 1843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442" name="Rectangle 1844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4" name="Rectangle 1844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6" name="Rectangle 1844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8" name="Rectangle 1844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50" name="Freeform: Shape 1844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52" name="Rectangle 1845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1DFE5DF6-9203-D75E-A807-EB290EEC88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 eaLnBrk="1" hangingPunct="1"/>
            <a:r>
              <a:rPr lang="en-US" altLang="en-US" sz="3700" dirty="0">
                <a:solidFill>
                  <a:srgbClr val="FFFFFF"/>
                </a:solidFill>
              </a:rPr>
              <a:t>System Call Implementation / Invoking System Call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2F4D40D-6254-2A5E-9F32-7DEF497D7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 algn="just"/>
            <a:r>
              <a:rPr lang="en-US" altLang="en-US" sz="2400" dirty="0"/>
              <a:t>Typically, a number associated with each system call</a:t>
            </a:r>
          </a:p>
          <a:p>
            <a:pPr lvl="1" algn="just"/>
            <a:r>
              <a:rPr lang="en-US" altLang="en-US" b="1" dirty="0"/>
              <a:t>System-call interface </a:t>
            </a:r>
            <a:r>
              <a:rPr lang="en-US" altLang="en-US" dirty="0"/>
              <a:t>maintains a table indexed according to these numbers</a:t>
            </a:r>
          </a:p>
          <a:p>
            <a:pPr algn="just"/>
            <a:r>
              <a:rPr lang="en-US" altLang="en-US" sz="2400" dirty="0"/>
              <a:t>The system call interface invokes  the intended system call in OS kernel and returns status of the system call and any return values</a:t>
            </a:r>
          </a:p>
          <a:p>
            <a:pPr algn="just"/>
            <a:r>
              <a:rPr lang="en-US" altLang="en-US" sz="2400" dirty="0"/>
              <a:t>The caller need know nothing about how the system call is implemented</a:t>
            </a:r>
          </a:p>
          <a:p>
            <a:pPr lvl="1" algn="just"/>
            <a:r>
              <a:rPr lang="en-US" altLang="en-US" dirty="0"/>
              <a:t>Just needs to obey API and understand what OS will do as a result call</a:t>
            </a:r>
          </a:p>
          <a:p>
            <a:pPr lvl="1" algn="just"/>
            <a:r>
              <a:rPr lang="en-US" altLang="en-US" dirty="0"/>
              <a:t>Most details of  OS interface hidden from programmer by API  </a:t>
            </a:r>
          </a:p>
          <a:p>
            <a:pPr lvl="2" algn="just"/>
            <a:r>
              <a:rPr lang="en-US" altLang="en-US" sz="2400" dirty="0"/>
              <a:t>Managed by run-time support library (set of functions built into libraries included with compiler)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421002-2132-3F70-586D-EBD9DE571433}"/>
                  </a:ext>
                </a:extLst>
              </p14:cNvPr>
              <p14:cNvContentPartPr/>
              <p14:nvPr/>
            </p14:nvContentPartPr>
            <p14:xfrm>
              <a:off x="491690" y="392628"/>
              <a:ext cx="2029680" cy="689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421002-2132-3F70-586D-EBD9DE5714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690" y="383988"/>
                <a:ext cx="2047320" cy="70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4" name="Flowchart: Document 1946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94DF1AB1-C765-EBF7-E997-40A71E4E0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System Call Implementation</a:t>
            </a:r>
          </a:p>
        </p:txBody>
      </p:sp>
      <p:pic>
        <p:nvPicPr>
          <p:cNvPr id="19459" name="Picture 5" descr="2">
            <a:extLst>
              <a:ext uri="{FF2B5EF4-FFF2-40B4-BE49-F238E27FC236}">
                <a16:creationId xmlns:a16="http://schemas.microsoft.com/office/drawing/2014/main" id="{5BEF3BE2-7EB5-439B-280F-A4AF787B9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933" y="1179305"/>
            <a:ext cx="7347537" cy="450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835A56-0373-FC6D-8594-A5CA7B6C11E4}"/>
                  </a:ext>
                </a:extLst>
              </p14:cNvPr>
              <p14:cNvContentPartPr/>
              <p14:nvPr/>
            </p14:nvContentPartPr>
            <p14:xfrm>
              <a:off x="953570" y="392628"/>
              <a:ext cx="1194480" cy="383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835A56-0373-FC6D-8594-A5CA7B6C11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930" y="383988"/>
                <a:ext cx="1212120" cy="40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6" name="Rectangle 2253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538" name="Rectangle 2253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0" name="Rectangle 2253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2" name="Rectangle 2254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4" name="Rectangle 2254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46" name="Freeform: Shape 2254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8" name="Rectangle 2254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F8C72A-3218-9D1F-6ECA-7D075A4FC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 eaLnBrk="1" hangingPunct="1"/>
            <a:r>
              <a:rPr lang="en-US" altLang="en-US" sz="4000">
                <a:solidFill>
                  <a:srgbClr val="FFFFFF"/>
                </a:solidFill>
              </a:rPr>
              <a:t>Types of System Calls</a:t>
            </a:r>
          </a:p>
        </p:txBody>
      </p:sp>
      <p:sp>
        <p:nvSpPr>
          <p:cNvPr id="22531" name="Rectangle 4">
            <a:extLst>
              <a:ext uri="{FF2B5EF4-FFF2-40B4-BE49-F238E27FC236}">
                <a16:creationId xmlns:a16="http://schemas.microsoft.com/office/drawing/2014/main" id="{46E418EF-B561-94A0-2DB2-30CADDEB3E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en-US" sz="2400" dirty="0"/>
              <a:t>Process control</a:t>
            </a:r>
          </a:p>
          <a:p>
            <a:pPr lvl="1" algn="just"/>
            <a:r>
              <a:rPr lang="en-US" altLang="en-US" dirty="0"/>
              <a:t>create process, terminate process</a:t>
            </a:r>
          </a:p>
          <a:p>
            <a:pPr lvl="1" algn="just"/>
            <a:r>
              <a:rPr lang="en-US" altLang="en-US" dirty="0"/>
              <a:t>end, abort</a:t>
            </a:r>
          </a:p>
          <a:p>
            <a:pPr lvl="1" algn="just"/>
            <a:r>
              <a:rPr lang="en-US" altLang="en-US" dirty="0"/>
              <a:t>load, execute</a:t>
            </a:r>
          </a:p>
          <a:p>
            <a:pPr lvl="1" algn="just"/>
            <a:r>
              <a:rPr lang="en-US" altLang="en-US" dirty="0"/>
              <a:t>get process attributes, set process attributes</a:t>
            </a:r>
          </a:p>
          <a:p>
            <a:pPr lvl="1" algn="just"/>
            <a:r>
              <a:rPr lang="en-US" altLang="en-US" dirty="0"/>
              <a:t>wait for time</a:t>
            </a:r>
          </a:p>
          <a:p>
            <a:pPr lvl="1" algn="just"/>
            <a:r>
              <a:rPr lang="en-US" altLang="en-US" dirty="0"/>
              <a:t>wait event, signal event</a:t>
            </a:r>
          </a:p>
          <a:p>
            <a:pPr lvl="1" algn="just"/>
            <a:r>
              <a:rPr lang="en-US" altLang="en-US" dirty="0"/>
              <a:t>allocate and free memory</a:t>
            </a:r>
          </a:p>
          <a:p>
            <a:pPr lvl="1" algn="just"/>
            <a:r>
              <a:rPr lang="en-US" altLang="en-US" dirty="0"/>
              <a:t>Dump memory if error</a:t>
            </a:r>
          </a:p>
          <a:p>
            <a:pPr lvl="1" algn="just"/>
            <a:r>
              <a:rPr lang="en-US" altLang="en-US" b="1" dirty="0"/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/>
              <a:t>bugs, single step </a:t>
            </a:r>
            <a:r>
              <a:rPr lang="en-US" altLang="en-US" dirty="0"/>
              <a:t>execution</a:t>
            </a:r>
          </a:p>
          <a:p>
            <a:pPr lvl="1" algn="just"/>
            <a:r>
              <a:rPr lang="en-US" altLang="en-US" b="1" dirty="0"/>
              <a:t>Locks</a:t>
            </a:r>
            <a:r>
              <a:rPr lang="en-US" altLang="en-US" dirty="0"/>
              <a:t> for managing access to shared data between processes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5FFD00-FB06-BFD8-51CD-A73F34362DFF}"/>
                  </a:ext>
                </a:extLst>
              </p14:cNvPr>
              <p14:cNvContentPartPr/>
              <p14:nvPr/>
            </p14:nvContentPartPr>
            <p14:xfrm>
              <a:off x="767090" y="681708"/>
              <a:ext cx="1575720" cy="586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5FFD00-FB06-BFD8-51CD-A73F34362D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090" y="673068"/>
                <a:ext cx="1593360" cy="60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Why need so many layers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76A6-2BB8-44CB-AEB5-2059AB1E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29" descr="D:\b\b4\IBM\01-02.jpg">
            <a:extLst>
              <a:ext uri="{FF2B5EF4-FFF2-40B4-BE49-F238E27FC236}">
                <a16:creationId xmlns:a16="http://schemas.microsoft.com/office/drawing/2014/main" id="{8F96660B-183B-4292-AD84-64DCBA32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218" y="2215356"/>
            <a:ext cx="7436167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93EF76-58F3-D248-82C8-5D2D3F60D2D7}"/>
                  </a:ext>
                </a:extLst>
              </p14:cNvPr>
              <p14:cNvContentPartPr/>
              <p14:nvPr/>
            </p14:nvContentPartPr>
            <p14:xfrm>
              <a:off x="1091090" y="704388"/>
              <a:ext cx="912600" cy="39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93EF76-58F3-D248-82C8-5D2D3F60D2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2450" y="695748"/>
                <a:ext cx="930240" cy="4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538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60" name="Rectangle 2355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562" name="Rectangle 2356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4" name="Rectangle 2356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6" name="Rectangle 2356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8" name="Rectangle 2356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70" name="Freeform: Shape 2356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572" name="Rectangle 2357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AE38908E-4848-07F0-8907-599B23AB76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 eaLnBrk="1" hangingPunct="1"/>
            <a:r>
              <a:rPr lang="en-US" altLang="en-US" sz="4000" dirty="0">
                <a:solidFill>
                  <a:srgbClr val="FFFFFF"/>
                </a:solidFill>
              </a:rPr>
              <a:t>Types of System Calls</a:t>
            </a:r>
            <a:br>
              <a:rPr lang="en-US" altLang="en-US" sz="4000" dirty="0">
                <a:solidFill>
                  <a:srgbClr val="FFFFFF"/>
                </a:solidFill>
              </a:rPr>
            </a:br>
            <a:r>
              <a:rPr lang="en-US" altLang="en-US" sz="4000" dirty="0">
                <a:solidFill>
                  <a:srgbClr val="FFFFFF"/>
                </a:solidFill>
              </a:rPr>
              <a:t>(Cont.)</a:t>
            </a:r>
          </a:p>
        </p:txBody>
      </p:sp>
      <p:sp>
        <p:nvSpPr>
          <p:cNvPr id="23555" name="Rectangle 4">
            <a:extLst>
              <a:ext uri="{FF2B5EF4-FFF2-40B4-BE49-F238E27FC236}">
                <a16:creationId xmlns:a16="http://schemas.microsoft.com/office/drawing/2014/main" id="{AB5EE711-94A2-4E21-1DC3-28056E4EA7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r>
              <a:rPr lang="en-US" altLang="en-US" sz="2400" dirty="0"/>
              <a:t>File management</a:t>
            </a:r>
          </a:p>
          <a:p>
            <a:pPr lvl="1"/>
            <a:r>
              <a:rPr lang="en-US" altLang="en-US" dirty="0"/>
              <a:t>create file, delete file</a:t>
            </a:r>
          </a:p>
          <a:p>
            <a:pPr lvl="1"/>
            <a:r>
              <a:rPr lang="en-US" altLang="en-US" dirty="0"/>
              <a:t>open, close file</a:t>
            </a:r>
          </a:p>
          <a:p>
            <a:pPr lvl="1"/>
            <a:r>
              <a:rPr lang="en-US" altLang="en-US" dirty="0"/>
              <a:t>read, write, reposition</a:t>
            </a:r>
          </a:p>
          <a:p>
            <a:pPr lvl="1"/>
            <a:r>
              <a:rPr lang="en-US" altLang="en-US" dirty="0"/>
              <a:t>get and set file attributes</a:t>
            </a:r>
          </a:p>
          <a:p>
            <a:r>
              <a:rPr lang="en-US" altLang="en-US" sz="2400" dirty="0"/>
              <a:t>Device management</a:t>
            </a:r>
          </a:p>
          <a:p>
            <a:pPr lvl="1"/>
            <a:r>
              <a:rPr lang="en-US" altLang="en-US" dirty="0"/>
              <a:t>request device, release device</a:t>
            </a:r>
          </a:p>
          <a:p>
            <a:pPr lvl="1"/>
            <a:r>
              <a:rPr lang="en-US" altLang="en-US" dirty="0"/>
              <a:t>read, write, reposition</a:t>
            </a:r>
          </a:p>
          <a:p>
            <a:pPr lvl="1"/>
            <a:r>
              <a:rPr lang="en-US" altLang="en-US" dirty="0"/>
              <a:t>get device attributes, set device attributes</a:t>
            </a:r>
          </a:p>
          <a:p>
            <a:pPr lvl="1"/>
            <a:r>
              <a:rPr lang="en-US" altLang="en-US" dirty="0"/>
              <a:t>logically attach or detach devices</a:t>
            </a:r>
          </a:p>
          <a:p>
            <a:r>
              <a:rPr lang="en-US" altLang="en-US" sz="2400" dirty="0"/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4A714E-F4B7-7A5F-789A-4327F27AC8F8}"/>
                  </a:ext>
                </a:extLst>
              </p14:cNvPr>
              <p14:cNvContentPartPr/>
              <p14:nvPr/>
            </p14:nvContentPartPr>
            <p14:xfrm>
              <a:off x="206210" y="265548"/>
              <a:ext cx="1053720" cy="486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4A714E-F4B7-7A5F-789A-4327F27AC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570" y="256548"/>
                <a:ext cx="1071360" cy="50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4" name="Rectangle 2458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586" name="Rectangle 2458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8" name="Rectangle 2458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90" name="Rectangle 2458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92" name="Rectangle 2459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94" name="Freeform: Shape 2459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596" name="Rectangle 2459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A83BA08B-ADDE-9B34-E6E0-D93611EDDB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 eaLnBrk="1" hangingPunct="1"/>
            <a:r>
              <a:rPr lang="en-US" altLang="en-US" sz="4000" dirty="0">
                <a:solidFill>
                  <a:srgbClr val="FFFFFF"/>
                </a:solidFill>
              </a:rPr>
              <a:t>Types of System Calls (Cont.)</a:t>
            </a:r>
          </a:p>
        </p:txBody>
      </p:sp>
      <p:sp>
        <p:nvSpPr>
          <p:cNvPr id="24579" name="Rectangle 4">
            <a:extLst>
              <a:ext uri="{FF2B5EF4-FFF2-40B4-BE49-F238E27FC236}">
                <a16:creationId xmlns:a16="http://schemas.microsoft.com/office/drawing/2014/main" id="{FF0EB547-5F9E-32D0-421E-13E5F2B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altLang="en-US" sz="2400" dirty="0"/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dirty="0"/>
              <a:t>send, receive messages if </a:t>
            </a:r>
            <a:r>
              <a:rPr lang="en-US" altLang="en-US" b="1" dirty="0"/>
              <a:t>message passing model </a:t>
            </a:r>
            <a:r>
              <a:rPr lang="en-US" altLang="en-US" dirty="0"/>
              <a:t>to </a:t>
            </a:r>
            <a:r>
              <a:rPr lang="en-US" altLang="en-US" b="1" dirty="0"/>
              <a:t>host name</a:t>
            </a:r>
            <a:r>
              <a:rPr lang="en-US" altLang="en-US" dirty="0"/>
              <a:t> or </a:t>
            </a:r>
            <a:r>
              <a:rPr lang="en-US" altLang="en-US" b="1" dirty="0"/>
              <a:t>process name</a:t>
            </a:r>
          </a:p>
          <a:p>
            <a:pPr lvl="2"/>
            <a:r>
              <a:rPr lang="en-US" altLang="en-US" sz="2400" dirty="0"/>
              <a:t>From</a:t>
            </a:r>
            <a:r>
              <a:rPr lang="en-US" altLang="en-US" sz="2400" b="1" dirty="0"/>
              <a:t> client </a:t>
            </a:r>
            <a:r>
              <a:rPr lang="en-US" altLang="en-US" sz="2400" dirty="0"/>
              <a:t>to</a:t>
            </a:r>
            <a:r>
              <a:rPr lang="en-US" altLang="en-US" sz="2400" b="1" dirty="0"/>
              <a:t> server</a:t>
            </a:r>
          </a:p>
          <a:p>
            <a:pPr lvl="1"/>
            <a:r>
              <a:rPr lang="en-US" altLang="en-US" b="1" dirty="0"/>
              <a:t>Shared-memory model </a:t>
            </a:r>
            <a:r>
              <a:rPr lang="en-US" altLang="en-US" dirty="0"/>
              <a:t>create and gain access to memory regions</a:t>
            </a:r>
          </a:p>
          <a:p>
            <a:pPr lvl="1"/>
            <a:r>
              <a:rPr lang="en-US" altLang="en-US" dirty="0"/>
              <a:t>transfer status information</a:t>
            </a:r>
          </a:p>
          <a:p>
            <a:pPr lvl="1"/>
            <a:r>
              <a:rPr lang="en-US" altLang="en-US" dirty="0"/>
              <a:t>attach and detach remote devices</a:t>
            </a:r>
          </a:p>
          <a:p>
            <a:r>
              <a:rPr lang="en-US" altLang="en-US" sz="2400" dirty="0"/>
              <a:t>Protection</a:t>
            </a:r>
          </a:p>
          <a:p>
            <a:pPr lvl="1"/>
            <a:r>
              <a:rPr lang="en-US" altLang="en-US" dirty="0"/>
              <a:t>Control access to resources</a:t>
            </a:r>
          </a:p>
          <a:p>
            <a:pPr lvl="1"/>
            <a:r>
              <a:rPr lang="en-US" altLang="en-US" dirty="0"/>
              <a:t>Get and set permissions</a:t>
            </a:r>
          </a:p>
          <a:p>
            <a:pPr lvl="1"/>
            <a:r>
              <a:rPr lang="en-US" altLang="en-US" dirty="0"/>
              <a:t>Allow and deny user access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2095D0-248A-A1FC-DFC0-AD1E78BAF01A}"/>
                  </a:ext>
                </a:extLst>
              </p14:cNvPr>
              <p14:cNvContentPartPr/>
              <p14:nvPr/>
            </p14:nvContentPartPr>
            <p14:xfrm>
              <a:off x="2153090" y="650388"/>
              <a:ext cx="1236960" cy="547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2095D0-248A-A1FC-DFC0-AD1E78BAF0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4090" y="641748"/>
                <a:ext cx="1254600" cy="56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Rectangle 2663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34" name="Rectangle 2663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Title 1">
            <a:extLst>
              <a:ext uri="{FF2B5EF4-FFF2-40B4-BE49-F238E27FC236}">
                <a16:creationId xmlns:a16="http://schemas.microsoft.com/office/drawing/2014/main" id="{E9104122-5B2A-C0D7-8060-2A7857B01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Examples of Windows and  Unix System Calls</a:t>
            </a:r>
          </a:p>
        </p:txBody>
      </p:sp>
      <p:pic>
        <p:nvPicPr>
          <p:cNvPr id="26627" name="Picture 6" descr="OS8-p61">
            <a:extLst>
              <a:ext uri="{FF2B5EF4-FFF2-40B4-BE49-F238E27FC236}">
                <a16:creationId xmlns:a16="http://schemas.microsoft.com/office/drawing/2014/main" id="{01F1DBA2-4DC7-3422-792D-C1FF44B1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2514" y="214140"/>
            <a:ext cx="7179437" cy="640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52011D-B1AE-E196-632A-DCD82E58E283}"/>
                  </a:ext>
                </a:extLst>
              </p14:cNvPr>
              <p14:cNvContentPartPr/>
              <p14:nvPr/>
            </p14:nvContentPartPr>
            <p14:xfrm>
              <a:off x="953570" y="457788"/>
              <a:ext cx="1041840" cy="66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52011D-B1AE-E196-632A-DCD82E58E2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930" y="448788"/>
                <a:ext cx="1059480" cy="68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400" dirty="0"/>
              <a:t>OS acts as an intermediate layer between hardware and other programs thereby providing a layer of abstraction. It acts as a resource allocator and control program.</a:t>
            </a:r>
          </a:p>
          <a:p>
            <a:r>
              <a:rPr lang="en-US" altLang="ja-JP" sz="2400" dirty="0"/>
              <a:t>OS is interrupt driven. A system call service (service from kernel) is invoked through interrupts. </a:t>
            </a:r>
          </a:p>
          <a:p>
            <a:pPr lvl="1"/>
            <a:r>
              <a:rPr lang="en-US" altLang="ja-JP" sz="2000" dirty="0"/>
              <a:t>Interrupts can be software interrupts such as, running program requires a file to be opened.</a:t>
            </a:r>
          </a:p>
          <a:p>
            <a:pPr lvl="1"/>
            <a:r>
              <a:rPr lang="en-US" altLang="ja-JP" sz="2000" dirty="0"/>
              <a:t>Interrupts can be hardware interrupts such as, I/O device ready for data communication.</a:t>
            </a:r>
          </a:p>
          <a:p>
            <a:pPr lvl="1"/>
            <a:r>
              <a:rPr lang="en-US" altLang="ja-JP" sz="2000" dirty="0"/>
              <a:t>Special Interrupts occur due errors/ exceptions such as a program running in infinite loop.</a:t>
            </a:r>
          </a:p>
          <a:p>
            <a:r>
              <a:rPr lang="en-US" altLang="ja-JP" sz="2400" dirty="0"/>
              <a:t>Evolution from Serial Processing to Time-Shared Operating Systems</a:t>
            </a:r>
          </a:p>
          <a:p>
            <a:r>
              <a:rPr lang="en-US" altLang="ja-JP" sz="2400" dirty="0"/>
              <a:t>Architecture: Monolithic, Layered and Microkernel  </a:t>
            </a:r>
          </a:p>
          <a:p>
            <a:r>
              <a:rPr lang="en-US" altLang="ja-JP" sz="2400" dirty="0"/>
              <a:t>System Calls and their Implementation</a:t>
            </a:r>
          </a:p>
          <a:p>
            <a:endParaRPr lang="en-US" altLang="ja-JP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32D5E0-A469-9A07-E44A-C9DD899FA50E}"/>
                  </a:ext>
                </a:extLst>
              </p14:cNvPr>
              <p14:cNvContentPartPr/>
              <p14:nvPr/>
            </p14:nvContentPartPr>
            <p14:xfrm>
              <a:off x="1090730" y="286428"/>
              <a:ext cx="939240" cy="392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32D5E0-A469-9A07-E44A-C9DD899FA5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2090" y="277788"/>
                <a:ext cx="956880" cy="41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274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blue rectangl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8AA624B3-3462-4E8F-806E-E32CA232F8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10" r="1" b="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82B4D-27B8-4CCC-931B-F93FEF7FC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Thank You…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C3B94-7830-428D-816B-CC4C820F6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51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an Operating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66425"/>
            <a:ext cx="9724031" cy="3835130"/>
          </a:xfrm>
        </p:spPr>
        <p:txBody>
          <a:bodyPr anchor="ctr">
            <a:normAutofit/>
          </a:bodyPr>
          <a:lstStyle/>
          <a:p>
            <a:r>
              <a:rPr lang="en-US" altLang="en-US" sz="3400" dirty="0"/>
              <a:t>A program that acts as an intermediary between a user of a computer and the computer hardware</a:t>
            </a:r>
          </a:p>
          <a:p>
            <a:r>
              <a:rPr lang="en-US" altLang="en-US" sz="3100" dirty="0"/>
              <a:t>Operating system </a:t>
            </a:r>
            <a:r>
              <a:rPr lang="en-US" altLang="en-US" b="1" dirty="0">
                <a:solidFill>
                  <a:srgbClr val="3366FF"/>
                </a:solidFill>
              </a:rPr>
              <a:t>Goals/ Objectives</a:t>
            </a:r>
            <a:r>
              <a:rPr lang="en-US" altLang="en-US" sz="3100" dirty="0"/>
              <a:t>:</a:t>
            </a:r>
          </a:p>
          <a:p>
            <a:pPr lvl="1"/>
            <a:r>
              <a:rPr lang="en-US" altLang="en-US" sz="2900" dirty="0"/>
              <a:t>Execute user programs and make solving user problems easier</a:t>
            </a:r>
          </a:p>
          <a:p>
            <a:pPr lvl="1"/>
            <a:r>
              <a:rPr lang="en-US" altLang="en-US" sz="2900" dirty="0"/>
              <a:t>Make the computer system convenient to use</a:t>
            </a:r>
          </a:p>
          <a:p>
            <a:pPr lvl="1"/>
            <a:r>
              <a:rPr lang="en-US" altLang="en-US" sz="2900" dirty="0"/>
              <a:t>Use the computer hardware in an efficient manner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D3B787-F5F7-DBD3-970D-010EC265D9C3}"/>
                  </a:ext>
                </a:extLst>
              </p14:cNvPr>
              <p14:cNvContentPartPr/>
              <p14:nvPr/>
            </p14:nvContentPartPr>
            <p14:xfrm>
              <a:off x="855290" y="581268"/>
              <a:ext cx="1139400" cy="452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D3B787-F5F7-DBD3-970D-010EC265D9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290" y="572268"/>
                <a:ext cx="115704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84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Functions of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166425"/>
            <a:ext cx="9724031" cy="3835130"/>
          </a:xfrm>
        </p:spPr>
        <p:txBody>
          <a:bodyPr anchor="ctr">
            <a:normAutofit fontScale="92500" lnSpcReduction="10000"/>
          </a:bodyPr>
          <a:lstStyle/>
          <a:p>
            <a:endParaRPr lang="en-US" altLang="en-US" dirty="0"/>
          </a:p>
          <a:p>
            <a:r>
              <a:rPr lang="en-US" altLang="en-US" dirty="0"/>
              <a:t>OS is a </a:t>
            </a:r>
            <a:r>
              <a:rPr lang="en-US" altLang="en-US" b="1" dirty="0">
                <a:solidFill>
                  <a:srgbClr val="3366FF"/>
                </a:solidFill>
              </a:rPr>
              <a:t>Resource Manager </a:t>
            </a:r>
          </a:p>
          <a:p>
            <a:pPr lvl="1"/>
            <a:r>
              <a:rPr lang="en-US" altLang="en-US" dirty="0"/>
              <a:t>Allocates/ Deallocates all resources</a:t>
            </a:r>
          </a:p>
          <a:p>
            <a:pPr lvl="2"/>
            <a:r>
              <a:rPr lang="en-US" altLang="en-US" dirty="0"/>
              <a:t>Process Management for Processor(s)</a:t>
            </a:r>
          </a:p>
          <a:p>
            <a:pPr lvl="2"/>
            <a:r>
              <a:rPr lang="en-US" altLang="en-US" dirty="0"/>
              <a:t>Memory Management</a:t>
            </a:r>
          </a:p>
          <a:p>
            <a:pPr lvl="2"/>
            <a:r>
              <a:rPr lang="en-US" altLang="en-US" dirty="0"/>
              <a:t>I/O Management</a:t>
            </a:r>
          </a:p>
          <a:p>
            <a:pPr lvl="2"/>
            <a:r>
              <a:rPr lang="en-US" altLang="en-US" dirty="0"/>
              <a:t>File Management</a:t>
            </a:r>
          </a:p>
          <a:p>
            <a:pPr lvl="1"/>
            <a:r>
              <a:rPr lang="en-US" altLang="en-US" dirty="0"/>
              <a:t>Decides between conflicting requests for efficient and fair resource use</a:t>
            </a:r>
          </a:p>
          <a:p>
            <a:r>
              <a:rPr lang="en-US" altLang="en-US" dirty="0"/>
              <a:t>OS is a </a:t>
            </a:r>
            <a:r>
              <a:rPr lang="en-US" altLang="en-US" b="1" dirty="0">
                <a:solidFill>
                  <a:srgbClr val="3366FF"/>
                </a:solidFill>
              </a:rPr>
              <a:t>Control Program</a:t>
            </a:r>
          </a:p>
          <a:p>
            <a:pPr lvl="1"/>
            <a:r>
              <a:rPr lang="en-US" altLang="en-US" dirty="0"/>
              <a:t>Controls execution of programs to prevent errors and improper use of the computer</a:t>
            </a:r>
          </a:p>
          <a:p>
            <a:pPr lvl="1"/>
            <a:endParaRPr lang="en-US" sz="2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5EAD7E-697D-51FB-F758-B304F067EA5C}"/>
                  </a:ext>
                </a:extLst>
              </p14:cNvPr>
              <p14:cNvContentPartPr/>
              <p14:nvPr/>
            </p14:nvContentPartPr>
            <p14:xfrm>
              <a:off x="776810" y="972588"/>
              <a:ext cx="1506960" cy="65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5EAD7E-697D-51FB-F758-B304F067EA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810" y="963948"/>
                <a:ext cx="1524600" cy="6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277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Definition of OS – No exact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92500" lnSpcReduction="10000"/>
          </a:bodyPr>
          <a:lstStyle/>
          <a:p>
            <a:r>
              <a:rPr lang="ja-JP" altLang="en-US" dirty="0"/>
              <a:t>“</a:t>
            </a:r>
            <a:r>
              <a:rPr lang="en-US" altLang="ja-JP" dirty="0"/>
              <a:t>The one program running at all times on the computer</a:t>
            </a:r>
            <a:r>
              <a:rPr lang="ja-JP" altLang="en-US" dirty="0"/>
              <a:t>”</a:t>
            </a:r>
            <a:r>
              <a:rPr lang="en-US" altLang="ja-JP" dirty="0"/>
              <a:t> is the </a:t>
            </a:r>
            <a:r>
              <a:rPr lang="en-US" altLang="ja-JP" b="1" dirty="0">
                <a:solidFill>
                  <a:srgbClr val="3366FF"/>
                </a:solidFill>
              </a:rPr>
              <a:t>kernel</a:t>
            </a:r>
            <a:r>
              <a:rPr lang="en-US" altLang="ja-JP" dirty="0"/>
              <a:t>.</a:t>
            </a:r>
            <a:r>
              <a:rPr lang="en-US" altLang="ja-JP" b="1" dirty="0"/>
              <a:t>  </a:t>
            </a:r>
            <a:endParaRPr lang="en-US" altLang="ja-JP" dirty="0"/>
          </a:p>
          <a:p>
            <a:r>
              <a:rPr lang="en-US" altLang="ja-JP" dirty="0"/>
              <a:t>Everything else is either</a:t>
            </a:r>
          </a:p>
          <a:p>
            <a:pPr lvl="1"/>
            <a:r>
              <a:rPr lang="en-US" altLang="ja-JP" dirty="0"/>
              <a:t>a system program (ships with the operating system) , or</a:t>
            </a:r>
          </a:p>
          <a:p>
            <a:pPr lvl="1"/>
            <a:r>
              <a:rPr lang="en-US" altLang="ja-JP" dirty="0"/>
              <a:t>an application program.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Can single CPU execute multiple programs/ processes simultaneously? </a:t>
            </a:r>
          </a:p>
          <a:p>
            <a:pPr lvl="1"/>
            <a:r>
              <a:rPr lang="en-US" altLang="ja-JP">
                <a:solidFill>
                  <a:srgbClr val="FF0000"/>
                </a:solidFill>
              </a:rPr>
              <a:t>No, </a:t>
            </a:r>
            <a:r>
              <a:rPr lang="en-US" altLang="ja-JP" dirty="0">
                <a:solidFill>
                  <a:srgbClr val="FF0000"/>
                </a:solidFill>
              </a:rPr>
              <a:t>processes execute in time-shared mode on single CPU (Multi-Processing) </a:t>
            </a:r>
          </a:p>
          <a:p>
            <a:r>
              <a:rPr lang="en-US" altLang="ja-JP" dirty="0">
                <a:solidFill>
                  <a:srgbClr val="002060"/>
                </a:solidFill>
              </a:rPr>
              <a:t>If Kernel program is always running, then how other programs run?</a:t>
            </a:r>
          </a:p>
          <a:p>
            <a:pPr lvl="1"/>
            <a:r>
              <a:rPr lang="en-US" altLang="ja-JP" dirty="0">
                <a:solidFill>
                  <a:srgbClr val="002060"/>
                </a:solidFill>
              </a:rPr>
              <a:t>OS kernel instantiates a program as a process, allots it a process id to monitor it and schedules it for execution.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5FA8B6-1C06-3E6A-5603-E4C71CC6D904}"/>
                  </a:ext>
                </a:extLst>
              </p14:cNvPr>
              <p14:cNvContentPartPr/>
              <p14:nvPr/>
            </p14:nvContentPartPr>
            <p14:xfrm>
              <a:off x="855290" y="412788"/>
              <a:ext cx="951120" cy="58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5FA8B6-1C06-3E6A-5603-E4C71CC6D9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290" y="403788"/>
                <a:ext cx="968760" cy="6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15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I/O Operations using Interrupt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I/O devices and the CPU can execute concurrently</a:t>
            </a:r>
            <a:endParaRPr lang="en-US" altLang="en-US" sz="1050" dirty="0"/>
          </a:p>
          <a:p>
            <a:r>
              <a:rPr lang="en-US" altLang="en-US" dirty="0"/>
              <a:t>Each device controller is in charge of a particular device type</a:t>
            </a:r>
            <a:endParaRPr lang="en-US" altLang="en-US" sz="1050" dirty="0"/>
          </a:p>
          <a:p>
            <a:r>
              <a:rPr lang="en-US" altLang="en-US" dirty="0"/>
              <a:t>Each device controller has a local buffer</a:t>
            </a:r>
            <a:endParaRPr lang="en-US" altLang="en-US" sz="1050" dirty="0"/>
          </a:p>
          <a:p>
            <a:r>
              <a:rPr lang="en-US" altLang="en-US" dirty="0"/>
              <a:t>CPU moves data from/to main memory to/from local buffers</a:t>
            </a:r>
            <a:endParaRPr lang="en-US" altLang="en-US" sz="1050" dirty="0"/>
          </a:p>
          <a:p>
            <a:r>
              <a:rPr lang="en-US" altLang="en-US" dirty="0"/>
              <a:t>I/O is from the device to local buffer of controller</a:t>
            </a:r>
            <a:endParaRPr lang="en-US" altLang="en-US" sz="1050" dirty="0"/>
          </a:p>
          <a:p>
            <a:r>
              <a:rPr lang="en-US" altLang="en-US" dirty="0"/>
              <a:t>Device controller informs CPU that it has finished its operation by causing an </a:t>
            </a:r>
            <a:r>
              <a:rPr lang="en-US" altLang="en-US" dirty="0">
                <a:solidFill>
                  <a:srgbClr val="0000FF"/>
                </a:solidFill>
              </a:rPr>
              <a:t>interrupt (System Call)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7B80C1-3869-2396-6338-DE9CD7A64D60}"/>
                  </a:ext>
                </a:extLst>
              </p14:cNvPr>
              <p14:cNvContentPartPr/>
              <p14:nvPr/>
            </p14:nvContentPartPr>
            <p14:xfrm>
              <a:off x="727490" y="632748"/>
              <a:ext cx="1119240" cy="575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7B80C1-3869-2396-6338-DE9CD7A64D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490" y="623748"/>
                <a:ext cx="1136880" cy="5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6894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56A8F-E735-45C7-BAAC-0CACC62D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Common functions of interrupt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71F5-F58C-420B-920C-176919DFF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85279"/>
            <a:ext cx="9724031" cy="4116276"/>
          </a:xfrm>
        </p:spPr>
        <p:txBody>
          <a:bodyPr anchor="ctr">
            <a:normAutofit/>
          </a:bodyPr>
          <a:lstStyle/>
          <a:p>
            <a:r>
              <a:rPr lang="en-US" altLang="en-US" dirty="0"/>
              <a:t>Interrupt transfers control to the interrupt service routine generally, through the </a:t>
            </a:r>
            <a:r>
              <a:rPr lang="en-US" altLang="en-US" b="1" dirty="0">
                <a:solidFill>
                  <a:srgbClr val="3366FF"/>
                </a:solidFill>
              </a:rPr>
              <a:t>interrupt</a:t>
            </a:r>
            <a:r>
              <a:rPr lang="en-US" altLang="en-US" i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vector</a:t>
            </a:r>
            <a:r>
              <a:rPr lang="en-US" altLang="en-US" dirty="0"/>
              <a:t>, which contains the addresses of all the service routines</a:t>
            </a:r>
            <a:endParaRPr lang="en-US" altLang="en-US" sz="1050" dirty="0"/>
          </a:p>
          <a:p>
            <a:r>
              <a:rPr lang="en-US" altLang="en-US" dirty="0"/>
              <a:t>Interrupt architecture must save the address of the interrupted instruction</a:t>
            </a:r>
            <a:endParaRPr lang="en-US" altLang="en-US" sz="1050" i="1" dirty="0"/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3366FF"/>
                </a:solidFill>
              </a:rPr>
              <a:t>trap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3366FF"/>
                </a:solidFill>
              </a:rPr>
              <a:t>exception</a:t>
            </a:r>
            <a:r>
              <a:rPr lang="en-US" altLang="en-US" dirty="0"/>
              <a:t> is a software-generated interrupt caused either by an error or a user request</a:t>
            </a:r>
            <a:endParaRPr lang="en-US" altLang="en-US" sz="1050" dirty="0"/>
          </a:p>
          <a:p>
            <a:r>
              <a:rPr lang="en-US" altLang="en-US" dirty="0"/>
              <a:t>An operating system is interrupt driven. </a:t>
            </a:r>
            <a:r>
              <a:rPr lang="en-US" altLang="en-US" b="1" dirty="0">
                <a:solidFill>
                  <a:srgbClr val="3366FF"/>
                </a:solidFill>
              </a:rPr>
              <a:t>Kernel of OS </a:t>
            </a:r>
            <a:r>
              <a:rPr lang="en-US" altLang="en-US" dirty="0"/>
              <a:t>is a collection of </a:t>
            </a:r>
            <a:r>
              <a:rPr lang="en-US" altLang="en-US" b="1" dirty="0">
                <a:solidFill>
                  <a:srgbClr val="3366FF"/>
                </a:solidFill>
              </a:rPr>
              <a:t>Interrupt Service Routines (ISRs).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1CF0E9-D361-9ED7-8324-A0031131108F}"/>
                  </a:ext>
                </a:extLst>
              </p14:cNvPr>
              <p14:cNvContentPartPr/>
              <p14:nvPr/>
            </p14:nvContentPartPr>
            <p14:xfrm>
              <a:off x="343730" y="280668"/>
              <a:ext cx="1363320" cy="61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1CF0E9-D361-9ED7-8324-A003113110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090" y="271668"/>
                <a:ext cx="1380960" cy="6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09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783B060E5030409F4C3428CC40A996" ma:contentTypeVersion="0" ma:contentTypeDescription="Create a new document." ma:contentTypeScope="" ma:versionID="8fb53792f12dfc5603360433c7efae9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4783FC-7110-47B0-87F2-698748C3625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BD2326B-642C-4042-BE0D-4DF06580B3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73459E-DC25-4AFB-AA90-8EDCFCE8C1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2386</Words>
  <Application>Microsoft Office PowerPoint</Application>
  <PresentationFormat>Widescreen</PresentationFormat>
  <Paragraphs>311</Paragraphs>
  <Slides>44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Monotype Sorts</vt:lpstr>
      <vt:lpstr>Times New Roman</vt:lpstr>
      <vt:lpstr>Verdana</vt:lpstr>
      <vt:lpstr>Office Theme</vt:lpstr>
      <vt:lpstr>Overview of Operating System</vt:lpstr>
      <vt:lpstr>Computer System Organization</vt:lpstr>
      <vt:lpstr>4 layers of Computer System</vt:lpstr>
      <vt:lpstr>Why need so many layers ?</vt:lpstr>
      <vt:lpstr>What is an Operating System?</vt:lpstr>
      <vt:lpstr>Functions of Operating System</vt:lpstr>
      <vt:lpstr>Definition of OS – No exact Definition</vt:lpstr>
      <vt:lpstr>I/O Operations using Interrupt</vt:lpstr>
      <vt:lpstr>Common functions of interrupt</vt:lpstr>
      <vt:lpstr>Interrupt Handling</vt:lpstr>
      <vt:lpstr>Interrupt Timeline</vt:lpstr>
      <vt:lpstr>Interrupt types</vt:lpstr>
      <vt:lpstr>I/O Structure</vt:lpstr>
      <vt:lpstr>Storage Structure</vt:lpstr>
      <vt:lpstr>How modern computer system works</vt:lpstr>
      <vt:lpstr>OS operations</vt:lpstr>
      <vt:lpstr>Transition from User to Kernel mode</vt:lpstr>
      <vt:lpstr>Avoiding infinite loop or process hogging</vt:lpstr>
      <vt:lpstr>Evolution of Computer System</vt:lpstr>
      <vt:lpstr>PowerPoint Presentation</vt:lpstr>
      <vt:lpstr>Serial Processing (Uni-Programming) </vt:lpstr>
      <vt:lpstr>Simple Batch Systems </vt:lpstr>
      <vt:lpstr>Problem with Simple Batch Systems </vt:lpstr>
      <vt:lpstr>Memory layout for Multi-Programmed Batch system</vt:lpstr>
      <vt:lpstr>Multi-Programming  &amp; Multi-tasking : Similarity</vt:lpstr>
      <vt:lpstr>Multi-Programming Batch  &amp; Time-Shared Multi-tasking : Difference</vt:lpstr>
      <vt:lpstr>OS Structure / Architecture</vt:lpstr>
      <vt:lpstr>Monolithic Systems</vt:lpstr>
      <vt:lpstr>Layered Systems</vt:lpstr>
      <vt:lpstr>Difference between Monolithic and Layered</vt:lpstr>
      <vt:lpstr>Microkernels</vt:lpstr>
      <vt:lpstr>Difference between Monolithic and Microkernel</vt:lpstr>
      <vt:lpstr>Difference between Monolithic and Microkernel</vt:lpstr>
      <vt:lpstr>System Calls</vt:lpstr>
      <vt:lpstr>System Calls</vt:lpstr>
      <vt:lpstr>Example of System Call for copy file (cp of Linux)</vt:lpstr>
      <vt:lpstr>System Call Implementation / Invoking System Call</vt:lpstr>
      <vt:lpstr>System Call Implementation</vt:lpstr>
      <vt:lpstr>Types of System Calls</vt:lpstr>
      <vt:lpstr>Types of System Calls (Cont.)</vt:lpstr>
      <vt:lpstr>Types of System Calls (Cont.)</vt:lpstr>
      <vt:lpstr>Examples of Windows and  Unix System Calls</vt:lpstr>
      <vt:lpstr>Summary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Operating System</dc:title>
  <dc:creator>Pankaj Vanwari</dc:creator>
  <cp:lastModifiedBy>Deep Salunkhe</cp:lastModifiedBy>
  <cp:revision>32</cp:revision>
  <dcterms:created xsi:type="dcterms:W3CDTF">2021-02-03T04:17:19Z</dcterms:created>
  <dcterms:modified xsi:type="dcterms:W3CDTF">2023-02-27T16:34:14Z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0x01010017783B060E5030409F4C3428CC40A996</vt:lpwstr>
  </property>
</Properties>
</file>